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56" r:id="rId2"/>
    <p:sldId id="258" r:id="rId3"/>
    <p:sldId id="259" r:id="rId4"/>
    <p:sldId id="301" r:id="rId5"/>
    <p:sldId id="266" r:id="rId6"/>
    <p:sldId id="260" r:id="rId7"/>
    <p:sldId id="302" r:id="rId8"/>
    <p:sldId id="268" r:id="rId9"/>
    <p:sldId id="304" r:id="rId10"/>
    <p:sldId id="273" r:id="rId11"/>
    <p:sldId id="269" r:id="rId12"/>
    <p:sldId id="305" r:id="rId13"/>
    <p:sldId id="272" r:id="rId14"/>
    <p:sldId id="277" r:id="rId15"/>
    <p:sldId id="306" r:id="rId16"/>
    <p:sldId id="261" r:id="rId17"/>
    <p:sldId id="300" r:id="rId18"/>
    <p:sldId id="279" r:id="rId19"/>
    <p:sldId id="298" r:id="rId20"/>
    <p:sldId id="280" r:id="rId21"/>
    <p:sldId id="281" r:id="rId22"/>
    <p:sldId id="282" r:id="rId23"/>
    <p:sldId id="284" r:id="rId24"/>
    <p:sldId id="262" r:id="rId25"/>
    <p:sldId id="299" r:id="rId26"/>
    <p:sldId id="286" r:id="rId27"/>
    <p:sldId id="289" r:id="rId28"/>
    <p:sldId id="288" r:id="rId29"/>
    <p:sldId id="287" r:id="rId30"/>
    <p:sldId id="290" r:id="rId31"/>
    <p:sldId id="294" r:id="rId32"/>
    <p:sldId id="295" r:id="rId33"/>
    <p:sldId id="297" r:id="rId34"/>
    <p:sldId id="264" r:id="rId35"/>
    <p:sldId id="303" r:id="rId3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2" autoAdjust="0"/>
  </p:normalViewPr>
  <p:slideViewPr>
    <p:cSldViewPr>
      <p:cViewPr>
        <p:scale>
          <a:sx n="75" d="100"/>
          <a:sy n="75" d="100"/>
        </p:scale>
        <p:origin x="-930" y="-72"/>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09AADE41-9E8C-45E3-8ECA-101442463398}" type="datetimeFigureOut">
              <a:rPr lang="en-US" smtClean="0"/>
              <a:pPr/>
              <a:t>4/14/2008</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68DF1F94-6702-41FC-87D5-465D083EA32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05EF4380-64EA-4BAD-BDEB-567C236E89D3}" type="datetimeFigureOut">
              <a:rPr lang="en-US" smtClean="0"/>
              <a:pPr/>
              <a:t>4/14/2008</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C12BCC93-512E-4990-8D43-5B1A71E86CD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2BCC93-512E-4990-8D43-5B1A71E86CD9}"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r>
              <a:rPr lang="en-US" dirty="0" smtClean="0"/>
              <a:t>$410,000 </a:t>
            </a:r>
            <a:r>
              <a:rPr lang="en-US" dirty="0" err="1" smtClean="0"/>
              <a:t>vs</a:t>
            </a:r>
            <a:r>
              <a:rPr lang="en-US" dirty="0" smtClean="0"/>
              <a:t> ~$6</a:t>
            </a:r>
            <a:r>
              <a:rPr lang="en-US" baseline="0" dirty="0" smtClean="0"/>
              <a:t>M</a:t>
            </a:r>
            <a:endParaRPr lang="en-US" dirty="0"/>
          </a:p>
        </p:txBody>
      </p:sp>
      <p:sp>
        <p:nvSpPr>
          <p:cNvPr id="4" name="Slide Number Placeholder 3"/>
          <p:cNvSpPr>
            <a:spLocks noGrp="1"/>
          </p:cNvSpPr>
          <p:nvPr>
            <p:ph type="sldNum" sz="quarter" idx="10"/>
          </p:nvPr>
        </p:nvSpPr>
        <p:spPr/>
        <p:txBody>
          <a:bodyPr/>
          <a:lstStyle/>
          <a:p>
            <a:fld id="{C12BCC93-512E-4990-8D43-5B1A71E86CD9}" type="slidenum">
              <a:rPr lang="en-US" smtClean="0"/>
              <a:pPr/>
              <a:t>33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2BCC93-512E-4990-8D43-5B1A71E86CD9}" type="slidenum">
              <a:rPr lang="en-US" smtClean="0"/>
              <a:pPr/>
              <a:t>35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1F8C3E8-4056-4A01-9337-BD792D10B777}" type="datetimeFigureOut">
              <a:rPr lang="en-US" smtClean="0"/>
              <a:pPr/>
              <a:t>4/14/2008</a:t>
            </a:fld>
            <a:endParaRPr lang="en-US" dirty="0"/>
          </a:p>
        </p:txBody>
      </p:sp>
      <p:sp>
        <p:nvSpPr>
          <p:cNvPr id="17" name="Footer Placeholder 16"/>
          <p:cNvSpPr>
            <a:spLocks noGrp="1"/>
          </p:cNvSpPr>
          <p:nvPr>
            <p:ph type="ftr" sz="quarter" idx="11"/>
          </p:nvPr>
        </p:nvSpPr>
        <p:spPr>
          <a:xfrm>
            <a:off x="2085393" y="236539"/>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645ADB9-2E5A-4171-A8FD-9E731D71FA9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F8C3E8-4056-4A01-9337-BD792D10B777}" type="datetimeFigureOut">
              <a:rPr lang="en-US" smtClean="0"/>
              <a:pPr/>
              <a:t>4/14/2008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45ADB9-2E5A-4171-A8FD-9E731D71FA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1"/>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1"/>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3"/>
            <a:ext cx="2209800" cy="365125"/>
          </a:xfrm>
        </p:spPr>
        <p:txBody>
          <a:bodyPr/>
          <a:lstStyle/>
          <a:p>
            <a:fld id="{91F8C3E8-4056-4A01-9337-BD792D10B777}" type="datetimeFigureOut">
              <a:rPr lang="en-US" smtClean="0"/>
              <a:pPr/>
              <a:t>4/14/2008</a:t>
            </a:fld>
            <a:endParaRPr lang="en-US" dirty="0"/>
          </a:p>
        </p:txBody>
      </p:sp>
      <p:sp>
        <p:nvSpPr>
          <p:cNvPr id="5" name="Footer Placeholder 4"/>
          <p:cNvSpPr>
            <a:spLocks noGrp="1"/>
          </p:cNvSpPr>
          <p:nvPr>
            <p:ph type="ftr" sz="quarter" idx="11"/>
          </p:nvPr>
        </p:nvSpPr>
        <p:spPr>
          <a:xfrm>
            <a:off x="457203" y="6248208"/>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A645ADB9-2E5A-4171-A8FD-9E731D71FA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1F8C3E8-4056-4A01-9337-BD792D10B777}" type="datetimeFigureOut">
              <a:rPr lang="en-US" smtClean="0"/>
              <a:pPr/>
              <a:t>4/14/2008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645ADB9-2E5A-4171-A8FD-9E731D71FA95}"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2" y="2743201"/>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1F8C3E8-4056-4A01-9337-BD792D10B777}" type="datetimeFigureOut">
              <a:rPr lang="en-US" smtClean="0"/>
              <a:pPr/>
              <a:t>4/14/2008</a:t>
            </a:fld>
            <a:endParaRPr lang="en-US" dirty="0"/>
          </a:p>
        </p:txBody>
      </p:sp>
      <p:sp>
        <p:nvSpPr>
          <p:cNvPr id="13" name="Slide Number Placeholder 12"/>
          <p:cNvSpPr>
            <a:spLocks noGrp="1"/>
          </p:cNvSpPr>
          <p:nvPr>
            <p:ph type="sldNum" sz="quarter" idx="11"/>
          </p:nvPr>
        </p:nvSpPr>
        <p:spPr>
          <a:xfrm>
            <a:off x="0" y="1752601"/>
            <a:ext cx="1295400" cy="701676"/>
          </a:xfrm>
        </p:spPr>
        <p:txBody>
          <a:bodyPr>
            <a:noAutofit/>
          </a:bodyPr>
          <a:lstStyle>
            <a:lvl1pPr>
              <a:defRPr sz="2400">
                <a:solidFill>
                  <a:srgbClr val="FFFFFF"/>
                </a:solidFill>
              </a:defRPr>
            </a:lvl1pPr>
          </a:lstStyle>
          <a:p>
            <a:fld id="{A645ADB9-2E5A-4171-A8FD-9E731D71FA95}"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91F8C3E8-4056-4A01-9337-BD792D10B777}" type="datetimeFigureOut">
              <a:rPr lang="en-US" smtClean="0"/>
              <a:pPr/>
              <a:t>4/14/2008</a:t>
            </a:fld>
            <a:endParaRPr lang="en-US" dirty="0"/>
          </a:p>
        </p:txBody>
      </p:sp>
      <p:sp>
        <p:nvSpPr>
          <p:cNvPr id="10" name="Slide Number Placeholder 9"/>
          <p:cNvSpPr>
            <a:spLocks noGrp="1"/>
          </p:cNvSpPr>
          <p:nvPr>
            <p:ph type="sldNum" sz="quarter" idx="16"/>
          </p:nvPr>
        </p:nvSpPr>
        <p:spPr/>
        <p:txBody>
          <a:bodyPr rtlCol="0"/>
          <a:lstStyle/>
          <a:p>
            <a:fld id="{A645ADB9-2E5A-4171-A8FD-9E731D71FA95}"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1"/>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91F8C3E8-4056-4A01-9337-BD792D10B777}" type="datetimeFigureOut">
              <a:rPr lang="en-US" smtClean="0"/>
              <a:pPr/>
              <a:t>4/14/2008</a:t>
            </a:fld>
            <a:endParaRPr lang="en-US" dirty="0"/>
          </a:p>
        </p:txBody>
      </p:sp>
      <p:sp>
        <p:nvSpPr>
          <p:cNvPr id="12" name="Slide Number Placeholder 11"/>
          <p:cNvSpPr>
            <a:spLocks noGrp="1"/>
          </p:cNvSpPr>
          <p:nvPr>
            <p:ph type="sldNum" sz="quarter" idx="16"/>
          </p:nvPr>
        </p:nvSpPr>
        <p:spPr/>
        <p:txBody>
          <a:bodyPr rtlCol="0"/>
          <a:lstStyle/>
          <a:p>
            <a:fld id="{A645ADB9-2E5A-4171-A8FD-9E731D71FA95}"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1F8C3E8-4056-4A01-9337-BD792D10B777}" type="datetimeFigureOut">
              <a:rPr lang="en-US" smtClean="0"/>
              <a:pPr/>
              <a:t>4/14/2008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645ADB9-2E5A-4171-A8FD-9E731D71FA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8C3E8-4056-4A01-9337-BD792D10B777}" type="datetimeFigureOut">
              <a:rPr lang="en-US" smtClean="0"/>
              <a:pPr/>
              <a:t>4/14/2008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645ADB9-2E5A-4171-A8FD-9E731D71FA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1"/>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1F8C3E8-4056-4A01-9337-BD792D10B777}" type="datetimeFigureOut">
              <a:rPr lang="en-US" smtClean="0"/>
              <a:pPr/>
              <a:t>4/14/2008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645ADB9-2E5A-4171-A8FD-9E731D71FA95}"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91F8C3E8-4056-4A01-9337-BD792D10B777}" type="datetimeFigureOut">
              <a:rPr lang="en-US" smtClean="0"/>
              <a:pPr/>
              <a:t>4/14/2008</a:t>
            </a:fld>
            <a:endParaRPr lang="en-US" dirty="0"/>
          </a:p>
        </p:txBody>
      </p:sp>
      <p:sp>
        <p:nvSpPr>
          <p:cNvPr id="13" name="Slide Number Placeholder 12"/>
          <p:cNvSpPr>
            <a:spLocks noGrp="1"/>
          </p:cNvSpPr>
          <p:nvPr>
            <p:ph type="sldNum" sz="quarter" idx="11"/>
          </p:nvPr>
        </p:nvSpPr>
        <p:spPr>
          <a:xfrm>
            <a:off x="0" y="4667249"/>
            <a:ext cx="1447800" cy="663579"/>
          </a:xfrm>
        </p:spPr>
        <p:txBody>
          <a:bodyPr rtlCol="0"/>
          <a:lstStyle>
            <a:lvl1pPr>
              <a:defRPr sz="2800"/>
            </a:lvl1pPr>
          </a:lstStyle>
          <a:p>
            <a:fld id="{A645ADB9-2E5A-4171-A8FD-9E731D71FA95}" type="slidenum">
              <a:rPr lang="en-US" smtClean="0"/>
              <a:pPr/>
              <a:t>‹#›</a:t>
            </a:fld>
            <a:endParaRPr lang="en-US" dirty="0"/>
          </a:p>
        </p:txBody>
      </p:sp>
      <p:sp>
        <p:nvSpPr>
          <p:cNvPr id="14" name="Footer Placeholder 13"/>
          <p:cNvSpPr>
            <a:spLocks noGrp="1"/>
          </p:cNvSpPr>
          <p:nvPr>
            <p:ph type="ftr" sz="quarter" idx="12"/>
          </p:nvPr>
        </p:nvSpPr>
        <p:spPr>
          <a:xfrm>
            <a:off x="1600200" y="6248207"/>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1F8C3E8-4056-4A01-9337-BD792D10B777}" type="datetimeFigureOut">
              <a:rPr lang="en-US" smtClean="0"/>
              <a:pPr/>
              <a:t>4/14/2008</a:t>
            </a:fld>
            <a:endParaRPr lang="en-US" dirty="0"/>
          </a:p>
        </p:txBody>
      </p:sp>
      <p:sp>
        <p:nvSpPr>
          <p:cNvPr id="3" name="Footer Placeholder 2"/>
          <p:cNvSpPr>
            <a:spLocks noGrp="1"/>
          </p:cNvSpPr>
          <p:nvPr>
            <p:ph type="ftr" sz="quarter" idx="3"/>
          </p:nvPr>
        </p:nvSpPr>
        <p:spPr>
          <a:xfrm>
            <a:off x="609602" y="6248207"/>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3"/>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645ADB9-2E5A-4171-A8FD-9E731D71FA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8.bin"/></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p:cNvGrpSpPr/>
          <p:nvPr/>
        </p:nvGrpSpPr>
        <p:grpSpPr>
          <a:xfrm>
            <a:off x="0" y="5593080"/>
            <a:ext cx="9144000" cy="960120"/>
            <a:chOff x="0" y="2621280"/>
            <a:chExt cx="9144000" cy="960120"/>
          </a:xfrm>
        </p:grpSpPr>
        <p:sp>
          <p:nvSpPr>
            <p:cNvPr id="6" name="Rectangle 5"/>
            <p:cNvSpPr/>
            <p:nvPr/>
          </p:nvSpPr>
          <p:spPr>
            <a:xfrm>
              <a:off x="0" y="2621280"/>
              <a:ext cx="9144000" cy="96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2743200"/>
              <a:ext cx="220980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362200" y="2743200"/>
              <a:ext cx="6781800"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0" y="4724400"/>
            <a:ext cx="9144000" cy="914400"/>
          </a:xfrm>
        </p:spPr>
        <p:txBody>
          <a:bodyPr>
            <a:normAutofit/>
          </a:bodyPr>
          <a:lstStyle/>
          <a:p>
            <a:pPr algn="ctr"/>
            <a:r>
              <a:rPr lang="en-US" dirty="0" smtClean="0">
                <a:latin typeface="Calibri" pitchFamily="34" charset="0"/>
              </a:rPr>
              <a:t>M I l e s t o n e    B u I l d I n g    # 4</a:t>
            </a:r>
            <a:endParaRPr lang="en-US" dirty="0">
              <a:latin typeface="Calibri" pitchFamily="34" charset="0"/>
            </a:endParaRPr>
          </a:p>
        </p:txBody>
      </p:sp>
      <p:sp>
        <p:nvSpPr>
          <p:cNvPr id="3" name="Subtitle 2"/>
          <p:cNvSpPr>
            <a:spLocks noGrp="1"/>
          </p:cNvSpPr>
          <p:nvPr>
            <p:ph type="subTitle" idx="1"/>
          </p:nvPr>
        </p:nvSpPr>
        <p:spPr>
          <a:xfrm>
            <a:off x="2362200" y="5715000"/>
            <a:ext cx="6705600" cy="685800"/>
          </a:xfrm>
        </p:spPr>
        <p:txBody>
          <a:bodyPr numCol="2">
            <a:normAutofit fontScale="77500" lnSpcReduction="20000"/>
          </a:bodyPr>
          <a:lstStyle/>
          <a:p>
            <a:r>
              <a:rPr lang="en-US" dirty="0" smtClean="0">
                <a:latin typeface="Calibri" pitchFamily="34" charset="0"/>
              </a:rPr>
              <a:t>Kristen Marie Hlopick </a:t>
            </a:r>
          </a:p>
          <a:p>
            <a:r>
              <a:rPr lang="en-US" dirty="0" smtClean="0">
                <a:latin typeface="Calibri" pitchFamily="34" charset="0"/>
              </a:rPr>
              <a:t>Construction Management</a:t>
            </a:r>
          </a:p>
          <a:p>
            <a:pPr algn="r"/>
            <a:r>
              <a:rPr lang="en-US" dirty="0" smtClean="0">
                <a:latin typeface="Calibri" pitchFamily="34" charset="0"/>
              </a:rPr>
              <a:t>Germantown, Maryland</a:t>
            </a:r>
          </a:p>
          <a:p>
            <a:pPr algn="r"/>
            <a:r>
              <a:rPr lang="en-US" dirty="0" smtClean="0">
                <a:latin typeface="Calibri" pitchFamily="34" charset="0"/>
              </a:rPr>
              <a:t>Dr. David Riley</a:t>
            </a:r>
            <a:endParaRPr lang="en-US" dirty="0">
              <a:latin typeface="Calibri" pitchFamily="34" charset="0"/>
            </a:endParaRPr>
          </a:p>
        </p:txBody>
      </p:sp>
      <p:pic>
        <p:nvPicPr>
          <p:cNvPr id="4" name="Picture 3" descr="ext. rendering.JPG"/>
          <p:cNvPicPr>
            <a:picLocks noChangeAspect="1"/>
          </p:cNvPicPr>
          <p:nvPr/>
        </p:nvPicPr>
        <p:blipFill>
          <a:blip r:embed="rId3"/>
          <a:stretch>
            <a:fillRect/>
          </a:stretch>
        </p:blipFill>
        <p:spPr>
          <a:xfrm>
            <a:off x="381000" y="533401"/>
            <a:ext cx="8382000" cy="43589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0" y="5593080"/>
            <a:ext cx="9144000" cy="960120"/>
            <a:chOff x="0" y="2621280"/>
            <a:chExt cx="9144000" cy="960120"/>
          </a:xfrm>
        </p:grpSpPr>
        <p:sp>
          <p:nvSpPr>
            <p:cNvPr id="17" name="Rectangle 16"/>
            <p:cNvSpPr/>
            <p:nvPr/>
          </p:nvSpPr>
          <p:spPr>
            <a:xfrm>
              <a:off x="0" y="2621280"/>
              <a:ext cx="9144000" cy="96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2743200"/>
              <a:ext cx="220980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362200" y="2743200"/>
              <a:ext cx="6781800"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304800" y="533400"/>
            <a:ext cx="6781800" cy="609600"/>
          </a:xfrm>
        </p:spPr>
        <p:txBody>
          <a:bodyPr>
            <a:normAutofit/>
          </a:bodyPr>
          <a:lstStyle/>
          <a:p>
            <a:r>
              <a:rPr lang="en-US" sz="3200" dirty="0" smtClean="0">
                <a:latin typeface="Calibri" pitchFamily="34" charset="0"/>
              </a:rPr>
              <a:t>R e s e a r c h</a:t>
            </a:r>
            <a:endParaRPr lang="en-US" sz="3200" dirty="0">
              <a:latin typeface="Calibri" pitchFamily="34" charset="0"/>
            </a:endParaRPr>
          </a:p>
        </p:txBody>
      </p:sp>
      <p:sp>
        <p:nvSpPr>
          <p:cNvPr id="10" name="Subtitle 9"/>
          <p:cNvSpPr>
            <a:spLocks noGrp="1"/>
          </p:cNvSpPr>
          <p:nvPr>
            <p:ph type="subTitle" idx="1"/>
          </p:nvPr>
        </p:nvSpPr>
        <p:spPr>
          <a:xfrm>
            <a:off x="2362200" y="6065764"/>
            <a:ext cx="6705600" cy="350763"/>
          </a:xfrm>
        </p:spPr>
        <p:txBody>
          <a:bodyPr>
            <a:normAutofit/>
          </a:bodyPr>
          <a:lstStyle/>
          <a:p>
            <a:pPr algn="ctr"/>
            <a:r>
              <a:rPr lang="en-US" sz="1200" dirty="0" smtClean="0"/>
              <a:t>Construction Management  |  Dr. David Riley  |  Germantown, Maryland  |  April 15, 2008</a:t>
            </a:r>
            <a:endParaRPr lang="en-US" sz="1200" dirty="0"/>
          </a:p>
        </p:txBody>
      </p:sp>
      <p:pic>
        <p:nvPicPr>
          <p:cNvPr id="12" name="Picture 11" descr="ext. rendering.JPG"/>
          <p:cNvPicPr>
            <a:picLocks noChangeAspect="1"/>
          </p:cNvPicPr>
          <p:nvPr/>
        </p:nvPicPr>
        <p:blipFill>
          <a:blip r:embed="rId2" cstate="print"/>
          <a:stretch>
            <a:fillRect/>
          </a:stretch>
        </p:blipFill>
        <p:spPr>
          <a:xfrm>
            <a:off x="7162802" y="304801"/>
            <a:ext cx="1934489" cy="1006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381000" y="1524000"/>
            <a:ext cx="8382000" cy="4154984"/>
          </a:xfrm>
          <a:prstGeom prst="rect">
            <a:avLst/>
          </a:prstGeom>
          <a:noFill/>
        </p:spPr>
        <p:txBody>
          <a:bodyPr wrap="square" rtlCol="0">
            <a:spAutoFit/>
          </a:bodyPr>
          <a:lstStyle/>
          <a:p>
            <a:r>
              <a:rPr lang="en-US" sz="2200" u="sng" dirty="0" smtClean="0">
                <a:solidFill>
                  <a:schemeClr val="tx1">
                    <a:lumMod val="65000"/>
                    <a:lumOff val="35000"/>
                  </a:schemeClr>
                </a:solidFill>
                <a:latin typeface="Calibri" pitchFamily="34" charset="0"/>
              </a:rPr>
              <a:t>LEED Guide</a:t>
            </a:r>
          </a:p>
          <a:p>
            <a:endParaRPr lang="en-US" sz="2200" u="sng" dirty="0" smtClean="0">
              <a:solidFill>
                <a:schemeClr val="tx1">
                  <a:lumMod val="65000"/>
                  <a:lumOff val="35000"/>
                </a:schemeClr>
              </a:solidFill>
              <a:latin typeface="Calibri" pitchFamily="34" charset="0"/>
            </a:endParaRPr>
          </a:p>
          <a:p>
            <a:r>
              <a:rPr lang="en-US" sz="2200" dirty="0" smtClean="0">
                <a:solidFill>
                  <a:schemeClr val="tx1">
                    <a:lumMod val="65000"/>
                    <a:lumOff val="35000"/>
                  </a:schemeClr>
                </a:solidFill>
                <a:latin typeface="Calibri" pitchFamily="34" charset="0"/>
              </a:rPr>
              <a:t>Focuses on Credits:</a:t>
            </a:r>
          </a:p>
          <a:p>
            <a:pPr marL="914400" indent="-228600">
              <a:buClr>
                <a:schemeClr val="accent1"/>
              </a:buClr>
              <a:buFont typeface="Arial" pitchFamily="34" charset="0"/>
              <a:buChar char="•"/>
              <a:tabLst>
                <a:tab pos="914400" algn="l"/>
              </a:tabLst>
            </a:pPr>
            <a:r>
              <a:rPr lang="en-US" sz="2200" dirty="0" smtClean="0">
                <a:solidFill>
                  <a:schemeClr val="tx1">
                    <a:lumMod val="65000"/>
                    <a:lumOff val="35000"/>
                  </a:schemeClr>
                </a:solidFill>
                <a:latin typeface="Calibri" pitchFamily="34" charset="0"/>
              </a:rPr>
              <a:t>MR2   </a:t>
            </a:r>
            <a:r>
              <a:rPr lang="en-US" sz="2200" i="1" dirty="0" smtClean="0">
                <a:solidFill>
                  <a:schemeClr val="accent2"/>
                </a:solidFill>
                <a:latin typeface="Calibri" pitchFamily="34" charset="0"/>
              </a:rPr>
              <a:t>Construction</a:t>
            </a:r>
            <a:r>
              <a:rPr lang="en-US" sz="2200" dirty="0" smtClean="0">
                <a:solidFill>
                  <a:schemeClr val="accent2"/>
                </a:solidFill>
                <a:latin typeface="Calibri" pitchFamily="34" charset="0"/>
              </a:rPr>
              <a:t> </a:t>
            </a:r>
            <a:r>
              <a:rPr lang="en-US" sz="2200" i="1" dirty="0" smtClean="0">
                <a:solidFill>
                  <a:schemeClr val="accent2"/>
                </a:solidFill>
                <a:latin typeface="Calibri" pitchFamily="34" charset="0"/>
              </a:rPr>
              <a:t>Waste</a:t>
            </a:r>
            <a:r>
              <a:rPr lang="en-US" sz="2200" dirty="0" smtClean="0">
                <a:solidFill>
                  <a:schemeClr val="accent2"/>
                </a:solidFill>
                <a:latin typeface="Calibri" pitchFamily="34" charset="0"/>
              </a:rPr>
              <a:t> </a:t>
            </a:r>
            <a:r>
              <a:rPr lang="en-US" sz="2200" i="1" dirty="0" smtClean="0">
                <a:solidFill>
                  <a:schemeClr val="accent2"/>
                </a:solidFill>
                <a:latin typeface="Calibri" pitchFamily="34" charset="0"/>
              </a:rPr>
              <a:t>Management</a:t>
            </a:r>
          </a:p>
          <a:p>
            <a:pPr marL="914400" indent="-228600">
              <a:buClr>
                <a:schemeClr val="accent1"/>
              </a:buClr>
              <a:buFont typeface="Arial" pitchFamily="34" charset="0"/>
              <a:buChar char="•"/>
              <a:tabLst>
                <a:tab pos="914400" algn="l"/>
              </a:tabLst>
            </a:pPr>
            <a:r>
              <a:rPr lang="en-US" sz="2200" dirty="0" smtClean="0">
                <a:solidFill>
                  <a:schemeClr val="tx1">
                    <a:lumMod val="65000"/>
                    <a:lumOff val="35000"/>
                  </a:schemeClr>
                </a:solidFill>
                <a:latin typeface="Calibri" pitchFamily="34" charset="0"/>
              </a:rPr>
              <a:t>MR4   </a:t>
            </a:r>
            <a:r>
              <a:rPr lang="en-US" sz="2200" i="1" dirty="0" smtClean="0">
                <a:solidFill>
                  <a:schemeClr val="accent2"/>
                </a:solidFill>
                <a:latin typeface="Calibri" pitchFamily="34" charset="0"/>
              </a:rPr>
              <a:t>Recycled</a:t>
            </a:r>
            <a:r>
              <a:rPr lang="en-US" sz="2200" dirty="0" smtClean="0">
                <a:solidFill>
                  <a:schemeClr val="accent2"/>
                </a:solidFill>
                <a:latin typeface="Calibri" pitchFamily="34" charset="0"/>
              </a:rPr>
              <a:t> </a:t>
            </a:r>
            <a:r>
              <a:rPr lang="en-US" sz="2200" i="1" dirty="0" smtClean="0">
                <a:solidFill>
                  <a:schemeClr val="accent2"/>
                </a:solidFill>
                <a:latin typeface="Calibri" pitchFamily="34" charset="0"/>
              </a:rPr>
              <a:t>Content</a:t>
            </a:r>
          </a:p>
          <a:p>
            <a:pPr marL="914400" indent="-228600">
              <a:buClr>
                <a:schemeClr val="accent1"/>
              </a:buClr>
              <a:buFont typeface="Arial" pitchFamily="34" charset="0"/>
              <a:buChar char="•"/>
              <a:tabLst>
                <a:tab pos="914400" algn="l"/>
              </a:tabLst>
            </a:pPr>
            <a:r>
              <a:rPr lang="en-US" sz="2200" dirty="0" smtClean="0">
                <a:solidFill>
                  <a:schemeClr val="tx1">
                    <a:lumMod val="65000"/>
                    <a:lumOff val="35000"/>
                  </a:schemeClr>
                </a:solidFill>
                <a:latin typeface="Calibri" pitchFamily="34" charset="0"/>
              </a:rPr>
              <a:t>MR5   </a:t>
            </a:r>
            <a:r>
              <a:rPr lang="en-US" sz="2200" i="1" dirty="0" smtClean="0">
                <a:solidFill>
                  <a:schemeClr val="accent2"/>
                </a:solidFill>
                <a:latin typeface="Calibri" pitchFamily="34" charset="0"/>
              </a:rPr>
              <a:t>Local/Regional Materials</a:t>
            </a:r>
          </a:p>
          <a:p>
            <a:pPr marL="914400" indent="-228600">
              <a:buClr>
                <a:schemeClr val="accent1"/>
              </a:buClr>
              <a:tabLst>
                <a:tab pos="914400" algn="l"/>
              </a:tabLst>
            </a:pPr>
            <a:endParaRPr lang="en-US" sz="2200" i="1" dirty="0" smtClean="0">
              <a:solidFill>
                <a:schemeClr val="accent2"/>
              </a:solidFill>
              <a:latin typeface="Calibri" pitchFamily="34" charset="0"/>
            </a:endParaRPr>
          </a:p>
          <a:p>
            <a:r>
              <a:rPr lang="en-US" sz="2200" dirty="0" smtClean="0">
                <a:solidFill>
                  <a:schemeClr val="tx2"/>
                </a:solidFill>
                <a:latin typeface="Calibri" pitchFamily="34" charset="0"/>
              </a:rPr>
              <a:t>Focuses on LEED requirements:</a:t>
            </a:r>
          </a:p>
          <a:p>
            <a:pPr marL="914400" indent="-228600">
              <a:buClr>
                <a:schemeClr val="accent1"/>
              </a:buClr>
              <a:buFont typeface="Arial" pitchFamily="34" charset="0"/>
              <a:buChar char="•"/>
            </a:pPr>
            <a:r>
              <a:rPr lang="en-US" sz="2200" dirty="0" smtClean="0">
                <a:solidFill>
                  <a:schemeClr val="tx2"/>
                </a:solidFill>
                <a:latin typeface="Calibri" pitchFamily="34" charset="0"/>
              </a:rPr>
              <a:t>Submittals</a:t>
            </a:r>
          </a:p>
          <a:p>
            <a:pPr marL="914400" indent="-228600">
              <a:buClr>
                <a:schemeClr val="accent1"/>
              </a:buClr>
              <a:buFont typeface="Arial" pitchFamily="34" charset="0"/>
              <a:buChar char="•"/>
            </a:pPr>
            <a:r>
              <a:rPr lang="en-US" sz="2200" dirty="0" smtClean="0">
                <a:solidFill>
                  <a:schemeClr val="tx2"/>
                </a:solidFill>
                <a:latin typeface="Calibri" pitchFamily="34" charset="0"/>
              </a:rPr>
              <a:t>Design </a:t>
            </a:r>
          </a:p>
          <a:p>
            <a:pPr marL="914400" indent="-228600">
              <a:buClr>
                <a:schemeClr val="accent1"/>
              </a:buClr>
              <a:buFont typeface="Arial" pitchFamily="34" charset="0"/>
              <a:buChar char="•"/>
            </a:pPr>
            <a:r>
              <a:rPr lang="en-US" sz="2200" dirty="0" smtClean="0">
                <a:solidFill>
                  <a:schemeClr val="tx2"/>
                </a:solidFill>
                <a:latin typeface="Calibri" pitchFamily="34" charset="0"/>
              </a:rPr>
              <a:t>Construction Waste Management</a:t>
            </a:r>
          </a:p>
          <a:p>
            <a:endParaRPr lang="en-US" sz="2200" dirty="0">
              <a:solidFill>
                <a:schemeClr val="tx1">
                  <a:lumMod val="65000"/>
                  <a:lumOff val="35000"/>
                </a:schemeClr>
              </a:solidFill>
              <a:latin typeface="Calibri" pitchFamily="34" charset="0"/>
            </a:endParaRPr>
          </a:p>
        </p:txBody>
      </p:sp>
      <p:sp>
        <p:nvSpPr>
          <p:cNvPr id="15" name="Subtitle 9"/>
          <p:cNvSpPr txBox="1">
            <a:spLocks/>
          </p:cNvSpPr>
          <p:nvPr/>
        </p:nvSpPr>
        <p:spPr>
          <a:xfrm>
            <a:off x="2362200" y="5715000"/>
            <a:ext cx="3352800" cy="350763"/>
          </a:xfrm>
          <a:prstGeom prst="rect">
            <a:avLst/>
          </a:prstGeom>
        </p:spPr>
        <p:txBody>
          <a:bodyPr vert="horz" numCol="1" anchor="ctr">
            <a:normAutofit fontScale="62500" lnSpcReduction="20000"/>
          </a:bodyPr>
          <a:lstStyle/>
          <a:p>
            <a:pPr marL="0" marR="0" lvl="0" indent="0"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1" i="0" u="none" strike="noStrike" kern="1200" cap="none" spc="0" normalizeH="0" baseline="0" noProof="0" dirty="0" smtClean="0">
                <a:ln>
                  <a:noFill/>
                </a:ln>
                <a:solidFill>
                  <a:srgbClr val="FFFFFF"/>
                </a:solidFill>
                <a:effectLst/>
                <a:uLnTx/>
                <a:uFillTx/>
                <a:latin typeface="+mn-lt"/>
                <a:ea typeface="+mn-ea"/>
                <a:cs typeface="+mn-cs"/>
              </a:rPr>
              <a:t>M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e s t o n e    B u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d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n g   </a:t>
            </a:r>
            <a:r>
              <a:rPr kumimoji="0" lang="en-US" sz="2600" b="1" i="0" u="none" strike="noStrike" kern="1200" cap="none" spc="0" normalizeH="0" noProof="0" dirty="0" smtClean="0">
                <a:ln>
                  <a:noFill/>
                </a:ln>
                <a:solidFill>
                  <a:srgbClr val="FFFFFF"/>
                </a:solidFill>
                <a:effectLst/>
                <a:uLnTx/>
                <a:uFillTx/>
                <a:latin typeface="+mn-lt"/>
                <a:ea typeface="+mn-ea"/>
                <a:cs typeface="+mn-cs"/>
              </a:rPr>
              <a:t> # 4</a:t>
            </a:r>
            <a:endParaRPr kumimoji="0" lang="en-US" sz="2600" b="1" i="0" u="none" strike="noStrike" kern="1200" cap="none" spc="0" normalizeH="0" baseline="0" noProof="0" dirty="0">
              <a:ln>
                <a:noFill/>
              </a:ln>
              <a:solidFill>
                <a:srgbClr val="FFFFFF"/>
              </a:solidFill>
              <a:effectLst/>
              <a:uLnTx/>
              <a:uFillTx/>
              <a:latin typeface="+mn-lt"/>
              <a:ea typeface="+mn-ea"/>
              <a:cs typeface="+mn-cs"/>
            </a:endParaRPr>
          </a:p>
        </p:txBody>
      </p:sp>
      <p:sp>
        <p:nvSpPr>
          <p:cNvPr id="16" name="Subtitle 9"/>
          <p:cNvSpPr txBox="1">
            <a:spLocks/>
          </p:cNvSpPr>
          <p:nvPr/>
        </p:nvSpPr>
        <p:spPr>
          <a:xfrm>
            <a:off x="5791200" y="5715000"/>
            <a:ext cx="3352800" cy="350763"/>
          </a:xfrm>
          <a:prstGeom prst="rect">
            <a:avLst/>
          </a:prstGeom>
        </p:spPr>
        <p:txBody>
          <a:bodyPr vert="horz" numCol="1" anchor="ctr">
            <a:normAutofit/>
          </a:bodyPr>
          <a:lstStyle/>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1600" b="1" i="0" u="none" strike="noStrike" kern="1200" cap="none" spc="0" normalizeH="0" baseline="0" noProof="0" dirty="0" smtClean="0">
                <a:ln>
                  <a:noFill/>
                </a:ln>
                <a:solidFill>
                  <a:srgbClr val="FFFFFF"/>
                </a:solidFill>
                <a:effectLst/>
                <a:uLnTx/>
                <a:uFillTx/>
                <a:latin typeface="+mn-lt"/>
                <a:ea typeface="+mn-ea"/>
                <a:cs typeface="+mn-cs"/>
              </a:rPr>
              <a:t>K r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s t e n    M    H l o p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c k</a:t>
            </a:r>
            <a:endParaRPr kumimoji="0" lang="en-US" sz="1600" b="1" i="0" u="none" strike="noStrike" kern="1200" cap="none" spc="0" normalizeH="0" baseline="0" noProof="0" dirty="0">
              <a:ln>
                <a:noFill/>
              </a:ln>
              <a:solidFill>
                <a:srgbClr val="FFFFFF"/>
              </a:solidFill>
              <a:effectLst/>
              <a:uLnTx/>
              <a:uFillTx/>
              <a:latin typeface="+mn-lt"/>
              <a:ea typeface="+mn-ea"/>
              <a:cs typeface="+mn-cs"/>
            </a:endParaRPr>
          </a:p>
        </p:txBody>
      </p:sp>
      <p:cxnSp>
        <p:nvCxnSpPr>
          <p:cNvPr id="20" name="Straight Connector 19"/>
          <p:cNvCxnSpPr/>
          <p:nvPr/>
        </p:nvCxnSpPr>
        <p:spPr>
          <a:xfrm rot="10800000">
            <a:off x="3695700" y="1066802"/>
            <a:ext cx="3390904" cy="1588"/>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2"/>
          </p:cNvCxnSpPr>
          <p:nvPr/>
        </p:nvCxnSpPr>
        <p:spPr>
          <a:xfrm rot="5400000" flipH="1">
            <a:off x="1847056" y="-705643"/>
            <a:ext cx="1589" cy="36957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8"/>
          <p:cNvSpPr txBox="1">
            <a:spLocks/>
          </p:cNvSpPr>
          <p:nvPr/>
        </p:nvSpPr>
        <p:spPr>
          <a:xfrm>
            <a:off x="304800" y="990600"/>
            <a:ext cx="6781800" cy="381000"/>
          </a:xfrm>
          <a:prstGeom prst="rect">
            <a:avLst/>
          </a:prstGeom>
        </p:spPr>
        <p:txBody>
          <a:bodyPr vert="horz"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all" spc="0" normalizeH="0" baseline="0" noProof="0" dirty="0" smtClean="0">
                <a:ln>
                  <a:noFill/>
                </a:ln>
                <a:solidFill>
                  <a:schemeClr val="tx2"/>
                </a:solidFill>
                <a:effectLst/>
                <a:uLnTx/>
                <a:uFillTx/>
                <a:latin typeface="Calibri" pitchFamily="34" charset="0"/>
                <a:ea typeface="+mj-ea"/>
                <a:cs typeface="+mj-cs"/>
              </a:rPr>
              <a:t>LEED Guide for trade Contractors</a:t>
            </a:r>
            <a:endParaRPr kumimoji="0" lang="en-US" sz="1600" b="0" i="0" u="none" strike="noStrike" kern="1200" cap="all" spc="0" normalizeH="0" baseline="0" noProof="0" dirty="0">
              <a:ln>
                <a:noFill/>
              </a:ln>
              <a:solidFill>
                <a:schemeClr val="tx2"/>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1066800" y="1957983"/>
          <a:ext cx="7144067" cy="3553717"/>
        </p:xfrm>
        <a:graphic>
          <a:graphicData uri="http://schemas.openxmlformats.org/drawingml/2006/table">
            <a:tbl>
              <a:tblPr/>
              <a:tblGrid>
                <a:gridCol w="614029"/>
                <a:gridCol w="3276660"/>
                <a:gridCol w="175192"/>
                <a:gridCol w="477871"/>
                <a:gridCol w="477871"/>
                <a:gridCol w="384018"/>
                <a:gridCol w="589898"/>
                <a:gridCol w="670657"/>
                <a:gridCol w="477871"/>
              </a:tblGrid>
              <a:tr h="785217">
                <a:tc rowSpan="3" gridSpan="2">
                  <a:txBody>
                    <a:bodyPr/>
                    <a:lstStyle/>
                    <a:p>
                      <a:pPr marL="0" marR="0" algn="ctr">
                        <a:lnSpc>
                          <a:spcPct val="115000"/>
                        </a:lnSpc>
                        <a:spcBef>
                          <a:spcPts val="0"/>
                        </a:spcBef>
                        <a:spcAft>
                          <a:spcPts val="0"/>
                        </a:spcAft>
                      </a:pPr>
                      <a:r>
                        <a:rPr lang="en-US" sz="1100" b="1" dirty="0">
                          <a:latin typeface="Calibri"/>
                          <a:ea typeface="Times New Roman"/>
                          <a:cs typeface="Arial"/>
                        </a:rPr>
                        <a:t>Construction Submittals</a:t>
                      </a:r>
                      <a:endParaRPr lang="en-US" sz="800" dirty="0">
                        <a:latin typeface="Calibri"/>
                        <a:ea typeface="Calibri"/>
                        <a:cs typeface="Times New Roman"/>
                      </a:endParaRPr>
                    </a:p>
                  </a:txBody>
                  <a:tcPr marL="51801" marR="518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hMerge="1">
                  <a:txBody>
                    <a:bodyPr/>
                    <a:lstStyle/>
                    <a:p>
                      <a:endParaRPr lang="en-US"/>
                    </a:p>
                  </a:txBody>
                  <a:tcPr/>
                </a:tc>
                <a:tc>
                  <a:txBody>
                    <a:bodyPr/>
                    <a:lstStyle/>
                    <a:p>
                      <a:pPr marL="0" marR="0">
                        <a:lnSpc>
                          <a:spcPct val="115000"/>
                        </a:lnSpc>
                        <a:spcBef>
                          <a:spcPts val="0"/>
                        </a:spcBef>
                        <a:spcAft>
                          <a:spcPts val="0"/>
                        </a:spcAft>
                      </a:pPr>
                      <a:r>
                        <a:rPr lang="en-US" sz="700">
                          <a:latin typeface="Calibri"/>
                          <a:ea typeface="Times New Roman"/>
                          <a:cs typeface="Arial"/>
                        </a:rPr>
                        <a:t> </a:t>
                      </a:r>
                      <a:endParaRPr lang="en-US" sz="800">
                        <a:latin typeface="Calibri"/>
                        <a:ea typeface="Calibri"/>
                        <a:cs typeface="Times New Roman"/>
                      </a:endParaRPr>
                    </a:p>
                  </a:txBody>
                  <a:tcPr marL="51801" marR="518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F7F7F"/>
                    </a:solidFill>
                  </a:tcPr>
                </a:tc>
                <a:tc>
                  <a:txBody>
                    <a:bodyPr/>
                    <a:lstStyle/>
                    <a:p>
                      <a:pPr marL="0" marR="0">
                        <a:lnSpc>
                          <a:spcPct val="115000"/>
                        </a:lnSpc>
                        <a:spcBef>
                          <a:spcPts val="0"/>
                        </a:spcBef>
                        <a:spcAft>
                          <a:spcPts val="0"/>
                        </a:spcAft>
                      </a:pPr>
                      <a:r>
                        <a:rPr lang="en-US" sz="1100" dirty="0" smtClean="0">
                          <a:latin typeface="Calibri"/>
                          <a:ea typeface="Times New Roman"/>
                          <a:cs typeface="Arial"/>
                        </a:rPr>
                        <a:t>Const</a:t>
                      </a:r>
                      <a:r>
                        <a:rPr lang="en-US" sz="1100" baseline="0" dirty="0" smtClean="0">
                          <a:latin typeface="Calibri"/>
                          <a:ea typeface="Times New Roman"/>
                          <a:cs typeface="Arial"/>
                        </a:rPr>
                        <a:t> </a:t>
                      </a:r>
                      <a:r>
                        <a:rPr lang="en-US" sz="1100" dirty="0" smtClean="0">
                          <a:latin typeface="Calibri"/>
                          <a:ea typeface="Times New Roman"/>
                          <a:cs typeface="Arial"/>
                        </a:rPr>
                        <a:t>Waste Mgmt</a:t>
                      </a:r>
                      <a:endParaRPr lang="en-US" sz="1100" dirty="0">
                        <a:latin typeface="Calibri"/>
                        <a:ea typeface="Calibri"/>
                        <a:cs typeface="Times New Roman"/>
                      </a:endParaRPr>
                    </a:p>
                  </a:txBody>
                  <a:tcPr marL="51801" marR="51801"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100" dirty="0" smtClean="0">
                          <a:latin typeface="Calibri"/>
                          <a:ea typeface="Times New Roman"/>
                          <a:cs typeface="Arial"/>
                        </a:rPr>
                        <a:t>Conc. Reinforcing</a:t>
                      </a:r>
                      <a:endParaRPr lang="en-US" sz="1100" dirty="0">
                        <a:latin typeface="Calibri"/>
                        <a:ea typeface="Calibri"/>
                        <a:cs typeface="Times New Roman"/>
                      </a:endParaRPr>
                    </a:p>
                  </a:txBody>
                  <a:tcPr marL="51801" marR="51801"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100" dirty="0">
                          <a:latin typeface="Calibri"/>
                          <a:ea typeface="Times New Roman"/>
                          <a:cs typeface="Arial"/>
                        </a:rPr>
                        <a:t>CIP </a:t>
                      </a:r>
                      <a:r>
                        <a:rPr lang="en-US" sz="1100" dirty="0" smtClean="0">
                          <a:latin typeface="Calibri"/>
                          <a:ea typeface="Times New Roman"/>
                          <a:cs typeface="Arial"/>
                        </a:rPr>
                        <a:t>Conc.</a:t>
                      </a:r>
                    </a:p>
                  </a:txBody>
                  <a:tcPr marL="51801" marR="51801"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100" dirty="0">
                          <a:latin typeface="Calibri"/>
                          <a:ea typeface="Times New Roman"/>
                          <a:cs typeface="Arial"/>
                        </a:rPr>
                        <a:t>Precast </a:t>
                      </a:r>
                      <a:r>
                        <a:rPr lang="en-US" sz="1100" dirty="0" smtClean="0">
                          <a:latin typeface="Calibri"/>
                          <a:ea typeface="Times New Roman"/>
                          <a:cs typeface="Arial"/>
                        </a:rPr>
                        <a:t>Arch. Conc.</a:t>
                      </a:r>
                      <a:endParaRPr lang="en-US" sz="1100" dirty="0">
                        <a:latin typeface="Calibri"/>
                        <a:ea typeface="Calibri"/>
                        <a:cs typeface="Times New Roman"/>
                      </a:endParaRPr>
                    </a:p>
                  </a:txBody>
                  <a:tcPr marL="51801" marR="51801"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100" dirty="0">
                          <a:latin typeface="Calibri"/>
                          <a:ea typeface="Times New Roman"/>
                          <a:cs typeface="Arial"/>
                        </a:rPr>
                        <a:t>Masonry Mortaring </a:t>
                      </a:r>
                      <a:r>
                        <a:rPr lang="en-US" sz="1100" dirty="0" smtClean="0">
                          <a:latin typeface="Calibri"/>
                          <a:ea typeface="Times New Roman"/>
                          <a:cs typeface="Arial"/>
                        </a:rPr>
                        <a:t>&amp; Grouting</a:t>
                      </a:r>
                      <a:endParaRPr lang="en-US" sz="1100" dirty="0">
                        <a:latin typeface="Calibri"/>
                        <a:ea typeface="Calibri"/>
                        <a:cs typeface="Times New Roman"/>
                      </a:endParaRPr>
                    </a:p>
                  </a:txBody>
                  <a:tcPr marL="51801" marR="51801"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100" dirty="0">
                          <a:latin typeface="Calibri"/>
                          <a:ea typeface="Times New Roman"/>
                          <a:cs typeface="Arial"/>
                        </a:rPr>
                        <a:t>Unit Masonry</a:t>
                      </a:r>
                      <a:endParaRPr lang="en-US" sz="1100" dirty="0">
                        <a:latin typeface="Calibri"/>
                        <a:ea typeface="Calibri"/>
                        <a:cs typeface="Times New Roman"/>
                      </a:endParaRPr>
                    </a:p>
                  </a:txBody>
                  <a:tcPr marL="51801" marR="51801"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76200">
                <a:tc gridSpan="2" vMerge="1">
                  <a:txBody>
                    <a:bodyPr/>
                    <a:lstStyle/>
                    <a:p>
                      <a:endParaRPr lang="en-US"/>
                    </a:p>
                  </a:txBody>
                  <a:tcPr/>
                </a:tc>
                <a:tc hMerge="1" vMerge="1">
                  <a:txBody>
                    <a:bodyPr/>
                    <a:lstStyle/>
                    <a:p>
                      <a:endParaRPr lang="en-US"/>
                    </a:p>
                  </a:txBody>
                  <a:tcPr/>
                </a:tc>
                <a:tc>
                  <a:txBody>
                    <a:bodyPr/>
                    <a:lstStyle/>
                    <a:p>
                      <a:pPr marL="0" marR="0">
                        <a:lnSpc>
                          <a:spcPct val="115000"/>
                        </a:lnSpc>
                        <a:spcBef>
                          <a:spcPts val="0"/>
                        </a:spcBef>
                        <a:spcAft>
                          <a:spcPts val="0"/>
                        </a:spcAft>
                      </a:pPr>
                      <a:r>
                        <a:rPr lang="en-US" sz="700">
                          <a:latin typeface="Calibri"/>
                          <a:ea typeface="Times New Roman"/>
                          <a:cs typeface="Arial"/>
                        </a:rPr>
                        <a:t> </a:t>
                      </a:r>
                      <a:endParaRPr lang="en-US" sz="800">
                        <a:latin typeface="Calibri"/>
                        <a:ea typeface="Calibri"/>
                        <a:cs typeface="Times New Roman"/>
                      </a:endParaRPr>
                    </a:p>
                  </a:txBody>
                  <a:tcPr marL="51801" marR="518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7F7F7F"/>
                    </a:solidFill>
                  </a:tcPr>
                </a:tc>
                <a:tc>
                  <a:txBody>
                    <a:bodyPr/>
                    <a:lstStyle/>
                    <a:p>
                      <a:pPr marL="0" marR="0" algn="ctr">
                        <a:lnSpc>
                          <a:spcPct val="115000"/>
                        </a:lnSpc>
                        <a:spcBef>
                          <a:spcPts val="0"/>
                        </a:spcBef>
                        <a:spcAft>
                          <a:spcPts val="0"/>
                        </a:spcAft>
                      </a:pPr>
                      <a:endParaRPr lang="en-US" sz="800" dirty="0">
                        <a:latin typeface="Calibri"/>
                        <a:ea typeface="Calibri"/>
                        <a:cs typeface="Times New Roman"/>
                      </a:endParaRPr>
                    </a:p>
                  </a:txBody>
                  <a:tcPr marL="51801" marR="51801"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endParaRPr lang="en-US" sz="800" dirty="0">
                        <a:latin typeface="Calibri"/>
                        <a:ea typeface="Calibri"/>
                        <a:cs typeface="Times New Roman"/>
                      </a:endParaRPr>
                    </a:p>
                  </a:txBody>
                  <a:tcPr marL="51801" marR="51801"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endParaRPr lang="en-US" sz="800" dirty="0">
                        <a:latin typeface="Calibri"/>
                        <a:ea typeface="Calibri"/>
                        <a:cs typeface="Times New Roman"/>
                      </a:endParaRPr>
                    </a:p>
                  </a:txBody>
                  <a:tcPr marL="51801" marR="51801"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endParaRPr lang="en-US" sz="800" dirty="0">
                        <a:latin typeface="Calibri"/>
                        <a:ea typeface="Calibri"/>
                        <a:cs typeface="Times New Roman"/>
                      </a:endParaRPr>
                    </a:p>
                  </a:txBody>
                  <a:tcPr marL="51801" marR="51801"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endParaRPr lang="en-US" sz="800" dirty="0">
                        <a:latin typeface="Calibri"/>
                        <a:ea typeface="Calibri"/>
                        <a:cs typeface="Times New Roman"/>
                      </a:endParaRPr>
                    </a:p>
                  </a:txBody>
                  <a:tcPr marL="51801" marR="51801"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endParaRPr lang="en-US" sz="800" dirty="0">
                        <a:latin typeface="Calibri"/>
                        <a:ea typeface="Calibri"/>
                        <a:cs typeface="Times New Roman"/>
                      </a:endParaRPr>
                    </a:p>
                  </a:txBody>
                  <a:tcPr marL="51801" marR="51801"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37428">
                <a:tc gridSpan="2" vMerge="1">
                  <a:txBody>
                    <a:bodyPr/>
                    <a:lstStyle/>
                    <a:p>
                      <a:endParaRPr lang="en-US"/>
                    </a:p>
                  </a:txBody>
                  <a:tcPr/>
                </a:tc>
                <a:tc hMerge="1" vMerge="1">
                  <a:txBody>
                    <a:bodyPr/>
                    <a:lstStyle/>
                    <a:p>
                      <a:endParaRPr lang="en-US"/>
                    </a:p>
                  </a:txBody>
                  <a:tcPr/>
                </a:tc>
                <a:tc>
                  <a:txBody>
                    <a:bodyPr/>
                    <a:lstStyle/>
                    <a:p>
                      <a:pPr marL="0" marR="0">
                        <a:lnSpc>
                          <a:spcPct val="115000"/>
                        </a:lnSpc>
                        <a:spcBef>
                          <a:spcPts val="0"/>
                        </a:spcBef>
                        <a:spcAft>
                          <a:spcPts val="0"/>
                        </a:spcAft>
                      </a:pPr>
                      <a:r>
                        <a:rPr lang="en-US" sz="700">
                          <a:latin typeface="Calibri"/>
                          <a:ea typeface="Times New Roman"/>
                          <a:cs typeface="Arial"/>
                        </a:rPr>
                        <a:t> </a:t>
                      </a:r>
                      <a:endParaRPr lang="en-US" sz="800">
                        <a:latin typeface="Calibri"/>
                        <a:ea typeface="Calibri"/>
                        <a:cs typeface="Times New Roman"/>
                      </a:endParaRPr>
                    </a:p>
                  </a:txBody>
                  <a:tcPr marL="51801" marR="518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7F7F7F"/>
                    </a:solidFill>
                  </a:tcPr>
                </a:tc>
                <a:tc>
                  <a:txBody>
                    <a:bodyPr/>
                    <a:lstStyle/>
                    <a:p>
                      <a:pPr marL="0" marR="0">
                        <a:lnSpc>
                          <a:spcPct val="115000"/>
                        </a:lnSpc>
                        <a:spcBef>
                          <a:spcPts val="0"/>
                        </a:spcBef>
                        <a:spcAft>
                          <a:spcPts val="0"/>
                        </a:spcAft>
                      </a:pPr>
                      <a:r>
                        <a:rPr lang="en-US" sz="800">
                          <a:latin typeface="Calibri"/>
                          <a:ea typeface="Times New Roman"/>
                          <a:cs typeface="Arial"/>
                        </a:rPr>
                        <a:t>S.1</a:t>
                      </a:r>
                      <a:endParaRPr lang="en-US" sz="800">
                        <a:latin typeface="Calibri"/>
                        <a:ea typeface="Calibri"/>
                        <a:cs typeface="Times New Roman"/>
                      </a:endParaRPr>
                    </a:p>
                  </a:txBody>
                  <a:tcPr marL="51801" marR="51801"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800">
                          <a:latin typeface="Calibri"/>
                          <a:ea typeface="Times New Roman"/>
                          <a:cs typeface="Arial"/>
                        </a:rPr>
                        <a:t>S.2</a:t>
                      </a:r>
                      <a:endParaRPr lang="en-US" sz="800">
                        <a:latin typeface="Calibri"/>
                        <a:ea typeface="Calibri"/>
                        <a:cs typeface="Times New Roman"/>
                      </a:endParaRPr>
                    </a:p>
                  </a:txBody>
                  <a:tcPr marL="51801" marR="51801"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800">
                          <a:latin typeface="Calibri"/>
                          <a:ea typeface="Times New Roman"/>
                          <a:cs typeface="Arial"/>
                        </a:rPr>
                        <a:t>S.3</a:t>
                      </a:r>
                      <a:endParaRPr lang="en-US" sz="800">
                        <a:latin typeface="Calibri"/>
                        <a:ea typeface="Calibri"/>
                        <a:cs typeface="Times New Roman"/>
                      </a:endParaRPr>
                    </a:p>
                  </a:txBody>
                  <a:tcPr marL="51801" marR="51801"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800">
                          <a:latin typeface="Calibri"/>
                          <a:ea typeface="Times New Roman"/>
                          <a:cs typeface="Arial"/>
                        </a:rPr>
                        <a:t>S.4</a:t>
                      </a:r>
                      <a:endParaRPr lang="en-US" sz="800">
                        <a:latin typeface="Calibri"/>
                        <a:ea typeface="Calibri"/>
                        <a:cs typeface="Times New Roman"/>
                      </a:endParaRPr>
                    </a:p>
                  </a:txBody>
                  <a:tcPr marL="51801" marR="51801"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800" dirty="0">
                          <a:latin typeface="Calibri"/>
                          <a:ea typeface="Times New Roman"/>
                          <a:cs typeface="Arial"/>
                        </a:rPr>
                        <a:t>S.5</a:t>
                      </a:r>
                      <a:endParaRPr lang="en-US" sz="800" dirty="0">
                        <a:latin typeface="Calibri"/>
                        <a:ea typeface="Calibri"/>
                        <a:cs typeface="Times New Roman"/>
                      </a:endParaRPr>
                    </a:p>
                  </a:txBody>
                  <a:tcPr marL="51801" marR="51801"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800" dirty="0">
                          <a:latin typeface="Calibri"/>
                          <a:ea typeface="Times New Roman"/>
                          <a:cs typeface="Arial"/>
                        </a:rPr>
                        <a:t>S.6</a:t>
                      </a:r>
                      <a:endParaRPr lang="en-US" sz="800" dirty="0">
                        <a:latin typeface="Calibri"/>
                        <a:ea typeface="Calibri"/>
                        <a:cs typeface="Times New Roman"/>
                      </a:endParaRPr>
                    </a:p>
                  </a:txBody>
                  <a:tcPr marL="51801" marR="51801"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31374">
                <a:tc>
                  <a:txBody>
                    <a:bodyPr/>
                    <a:lstStyle/>
                    <a:p>
                      <a:pPr marL="0" marR="0">
                        <a:lnSpc>
                          <a:spcPct val="115000"/>
                        </a:lnSpc>
                        <a:spcBef>
                          <a:spcPts val="0"/>
                        </a:spcBef>
                        <a:spcAft>
                          <a:spcPts val="0"/>
                        </a:spcAft>
                      </a:pPr>
                      <a:r>
                        <a:rPr lang="en-US" sz="700">
                          <a:latin typeface="Calibri"/>
                          <a:ea typeface="Times New Roman"/>
                          <a:cs typeface="Arial"/>
                        </a:rPr>
                        <a:t> </a:t>
                      </a:r>
                      <a:endParaRPr lang="en-US" sz="800">
                        <a:latin typeface="Calibri"/>
                        <a:ea typeface="Calibri"/>
                        <a:cs typeface="Times New Roman"/>
                      </a:endParaRPr>
                    </a:p>
                  </a:txBody>
                  <a:tcPr marL="51801" marR="51801"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nSpc>
                          <a:spcPct val="115000"/>
                        </a:lnSpc>
                        <a:spcBef>
                          <a:spcPts val="0"/>
                        </a:spcBef>
                        <a:spcAft>
                          <a:spcPts val="0"/>
                        </a:spcAft>
                      </a:pPr>
                      <a:r>
                        <a:rPr lang="en-US" sz="800">
                          <a:latin typeface="Calibri"/>
                          <a:ea typeface="Times New Roman"/>
                          <a:cs typeface="Arial"/>
                        </a:rPr>
                        <a:t> </a:t>
                      </a:r>
                      <a:endParaRPr lang="en-US" sz="800">
                        <a:latin typeface="Calibri"/>
                        <a:ea typeface="Calibri"/>
                        <a:cs typeface="Times New Roman"/>
                      </a:endParaRPr>
                    </a:p>
                  </a:txBody>
                  <a:tcPr marL="51801" marR="5180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nSpc>
                          <a:spcPct val="115000"/>
                        </a:lnSpc>
                        <a:spcBef>
                          <a:spcPts val="0"/>
                        </a:spcBef>
                        <a:spcAft>
                          <a:spcPts val="0"/>
                        </a:spcAft>
                      </a:pPr>
                      <a:r>
                        <a:rPr lang="en-US" sz="800">
                          <a:latin typeface="Arial"/>
                          <a:ea typeface="Times New Roman"/>
                          <a:cs typeface="Times New Roman"/>
                        </a:rPr>
                        <a:t> </a:t>
                      </a:r>
                      <a:endParaRPr lang="en-US" sz="800">
                        <a:latin typeface="Calibri"/>
                        <a:ea typeface="Calibri"/>
                        <a:cs typeface="Times New Roman"/>
                      </a:endParaRPr>
                    </a:p>
                  </a:txBody>
                  <a:tcPr marL="51801" marR="51801" marT="0" marB="0" anchor="b">
                    <a:lnL>
                      <a:noFill/>
                    </a:lnL>
                    <a:lnR>
                      <a:noFill/>
                    </a:lnR>
                    <a:lnT>
                      <a:noFill/>
                    </a:lnT>
                    <a:lnB>
                      <a:noFill/>
                    </a:lnB>
                    <a:solidFill>
                      <a:srgbClr val="7F7F7F"/>
                    </a:solidFill>
                  </a:tcPr>
                </a:tc>
                <a:tc>
                  <a:txBody>
                    <a:bodyPr/>
                    <a:lstStyle/>
                    <a:p>
                      <a:pPr marL="0" marR="0">
                        <a:lnSpc>
                          <a:spcPct val="115000"/>
                        </a:lnSpc>
                        <a:spcBef>
                          <a:spcPts val="0"/>
                        </a:spcBef>
                        <a:spcAft>
                          <a:spcPts val="0"/>
                        </a:spcAft>
                      </a:pPr>
                      <a:r>
                        <a:rPr lang="en-US" sz="800">
                          <a:latin typeface="Arial"/>
                          <a:ea typeface="Times New Roman"/>
                          <a:cs typeface="Times New Roman"/>
                        </a:rPr>
                        <a:t> </a:t>
                      </a:r>
                      <a:endParaRPr lang="en-US" sz="800">
                        <a:latin typeface="Calibri"/>
                        <a:ea typeface="Calibri"/>
                        <a:cs typeface="Times New Roman"/>
                      </a:endParaRPr>
                    </a:p>
                  </a:txBody>
                  <a:tcPr marL="51801" marR="5180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nSpc>
                          <a:spcPct val="115000"/>
                        </a:lnSpc>
                        <a:spcBef>
                          <a:spcPts val="0"/>
                        </a:spcBef>
                        <a:spcAft>
                          <a:spcPts val="0"/>
                        </a:spcAft>
                      </a:pPr>
                      <a:r>
                        <a:rPr lang="en-US" sz="800">
                          <a:latin typeface="Arial"/>
                          <a:ea typeface="Times New Roman"/>
                          <a:cs typeface="Times New Roman"/>
                        </a:rPr>
                        <a:t> </a:t>
                      </a:r>
                      <a:endParaRPr lang="en-US" sz="800">
                        <a:latin typeface="Calibri"/>
                        <a:ea typeface="Calibri"/>
                        <a:cs typeface="Times New Roman"/>
                      </a:endParaRPr>
                    </a:p>
                  </a:txBody>
                  <a:tcPr marL="51801" marR="5180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nSpc>
                          <a:spcPct val="115000"/>
                        </a:lnSpc>
                        <a:spcBef>
                          <a:spcPts val="0"/>
                        </a:spcBef>
                        <a:spcAft>
                          <a:spcPts val="0"/>
                        </a:spcAft>
                      </a:pPr>
                      <a:r>
                        <a:rPr lang="en-US" sz="800">
                          <a:latin typeface="Arial"/>
                          <a:ea typeface="Times New Roman"/>
                          <a:cs typeface="Times New Roman"/>
                        </a:rPr>
                        <a:t> </a:t>
                      </a:r>
                      <a:endParaRPr lang="en-US" sz="800">
                        <a:latin typeface="Calibri"/>
                        <a:ea typeface="Calibri"/>
                        <a:cs typeface="Times New Roman"/>
                      </a:endParaRPr>
                    </a:p>
                  </a:txBody>
                  <a:tcPr marL="51801" marR="5180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nSpc>
                          <a:spcPct val="115000"/>
                        </a:lnSpc>
                        <a:spcBef>
                          <a:spcPts val="0"/>
                        </a:spcBef>
                        <a:spcAft>
                          <a:spcPts val="0"/>
                        </a:spcAft>
                      </a:pPr>
                      <a:r>
                        <a:rPr lang="en-US" sz="800">
                          <a:latin typeface="Arial"/>
                          <a:ea typeface="Times New Roman"/>
                          <a:cs typeface="Times New Roman"/>
                        </a:rPr>
                        <a:t> </a:t>
                      </a:r>
                      <a:endParaRPr lang="en-US" sz="800">
                        <a:latin typeface="Calibri"/>
                        <a:ea typeface="Calibri"/>
                        <a:cs typeface="Times New Roman"/>
                      </a:endParaRPr>
                    </a:p>
                  </a:txBody>
                  <a:tcPr marL="51801" marR="5180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nSpc>
                          <a:spcPct val="115000"/>
                        </a:lnSpc>
                        <a:spcBef>
                          <a:spcPts val="0"/>
                        </a:spcBef>
                        <a:spcAft>
                          <a:spcPts val="0"/>
                        </a:spcAft>
                      </a:pPr>
                      <a:r>
                        <a:rPr lang="en-US" sz="800">
                          <a:latin typeface="Arial"/>
                          <a:ea typeface="Times New Roman"/>
                          <a:cs typeface="Times New Roman"/>
                        </a:rPr>
                        <a:t> </a:t>
                      </a:r>
                      <a:endParaRPr lang="en-US" sz="800">
                        <a:latin typeface="Calibri"/>
                        <a:ea typeface="Calibri"/>
                        <a:cs typeface="Times New Roman"/>
                      </a:endParaRPr>
                    </a:p>
                  </a:txBody>
                  <a:tcPr marL="51801" marR="5180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nSpc>
                          <a:spcPct val="115000"/>
                        </a:lnSpc>
                        <a:spcBef>
                          <a:spcPts val="0"/>
                        </a:spcBef>
                        <a:spcAft>
                          <a:spcPts val="0"/>
                        </a:spcAft>
                      </a:pPr>
                      <a:r>
                        <a:rPr lang="en-US" sz="800">
                          <a:latin typeface="Arial"/>
                          <a:ea typeface="Times New Roman"/>
                          <a:cs typeface="Times New Roman"/>
                        </a:rPr>
                        <a:t> </a:t>
                      </a:r>
                      <a:endParaRPr lang="en-US" sz="800">
                        <a:latin typeface="Calibri"/>
                        <a:ea typeface="Calibri"/>
                        <a:cs typeface="Times New Roman"/>
                      </a:endParaRPr>
                    </a:p>
                  </a:txBody>
                  <a:tcPr marL="51801" marR="5180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r>
              <a:tr h="903194">
                <a:tc>
                  <a:txBody>
                    <a:bodyPr/>
                    <a:lstStyle/>
                    <a:p>
                      <a:pPr marL="0" marR="0">
                        <a:lnSpc>
                          <a:spcPct val="115000"/>
                        </a:lnSpc>
                        <a:spcBef>
                          <a:spcPts val="0"/>
                        </a:spcBef>
                        <a:spcAft>
                          <a:spcPts val="0"/>
                        </a:spcAft>
                      </a:pPr>
                      <a:r>
                        <a:rPr lang="en-US" sz="1100" dirty="0">
                          <a:latin typeface="Calibri"/>
                          <a:ea typeface="Times New Roman"/>
                          <a:cs typeface="Arial"/>
                        </a:rPr>
                        <a:t>CS.1</a:t>
                      </a:r>
                      <a:endParaRPr lang="en-US" sz="1100" dirty="0">
                        <a:latin typeface="Calibri"/>
                        <a:ea typeface="Calibri"/>
                        <a:cs typeface="Times New Roman"/>
                      </a:endParaRPr>
                    </a:p>
                  </a:txBody>
                  <a:tcPr marL="51801" marR="518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100" dirty="0">
                          <a:latin typeface="Calibri"/>
                          <a:ea typeface="Times New Roman"/>
                          <a:cs typeface="Arial"/>
                        </a:rPr>
                        <a:t>LEED letter template for Credit MR 2.1 and Credit MR 2.2, signed by contractor, tabulating total waste material, quantities diverted and means by which it is diverted and statement that requirements for the credit have been met.</a:t>
                      </a:r>
                      <a:endParaRPr lang="en-US" sz="1100" dirty="0">
                        <a:latin typeface="Calibri"/>
                        <a:ea typeface="Calibri"/>
                        <a:cs typeface="Times New Roman"/>
                      </a:endParaRPr>
                    </a:p>
                  </a:txBody>
                  <a:tcPr marL="51801" marR="518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marL="0" marR="0" algn="ctr">
                        <a:lnSpc>
                          <a:spcPct val="115000"/>
                        </a:lnSpc>
                        <a:spcBef>
                          <a:spcPts val="0"/>
                        </a:spcBef>
                        <a:spcAft>
                          <a:spcPts val="0"/>
                        </a:spcAft>
                      </a:pPr>
                      <a:r>
                        <a:rPr lang="en-US" sz="800">
                          <a:latin typeface="Calibri"/>
                          <a:ea typeface="Times New Roman"/>
                          <a:cs typeface="Arial"/>
                        </a:rPr>
                        <a:t> </a:t>
                      </a:r>
                      <a:endParaRPr lang="en-US" sz="800">
                        <a:latin typeface="Calibri"/>
                        <a:ea typeface="Calibri"/>
                        <a:cs typeface="Times New Roman"/>
                      </a:endParaRPr>
                    </a:p>
                  </a:txBody>
                  <a:tcPr marL="51801" marR="518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F7F7F"/>
                    </a:solidFill>
                  </a:tcPr>
                </a:tc>
                <a:tc>
                  <a:txBody>
                    <a:bodyPr/>
                    <a:lstStyle/>
                    <a:p>
                      <a:pPr marL="0" marR="0" algn="ctr">
                        <a:lnSpc>
                          <a:spcPct val="115000"/>
                        </a:lnSpc>
                        <a:spcBef>
                          <a:spcPts val="0"/>
                        </a:spcBef>
                        <a:spcAft>
                          <a:spcPts val="0"/>
                        </a:spcAft>
                      </a:pPr>
                      <a:r>
                        <a:rPr lang="en-US" sz="1100" dirty="0">
                          <a:latin typeface="Calibri"/>
                          <a:ea typeface="Times New Roman"/>
                          <a:cs typeface="Arial"/>
                        </a:rPr>
                        <a:t>X</a:t>
                      </a:r>
                      <a:endParaRPr lang="en-US" sz="1100" dirty="0">
                        <a:latin typeface="Calibri"/>
                        <a:ea typeface="Calibri"/>
                        <a:cs typeface="Times New Roman"/>
                      </a:endParaRPr>
                    </a:p>
                  </a:txBody>
                  <a:tcPr marL="51801" marR="518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dirty="0">
                          <a:latin typeface="Calibri"/>
                          <a:ea typeface="Times New Roman"/>
                          <a:cs typeface="Arial"/>
                        </a:rPr>
                        <a:t> </a:t>
                      </a:r>
                      <a:endParaRPr lang="en-US" sz="1100" dirty="0">
                        <a:latin typeface="Calibri"/>
                        <a:ea typeface="Calibri"/>
                        <a:cs typeface="Times New Roman"/>
                      </a:endParaRPr>
                    </a:p>
                  </a:txBody>
                  <a:tcPr marL="51801" marR="518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100">
                          <a:latin typeface="Calibri"/>
                          <a:ea typeface="Times New Roman"/>
                          <a:cs typeface="Arial"/>
                        </a:rPr>
                        <a:t> </a:t>
                      </a:r>
                      <a:endParaRPr lang="en-US" sz="1100">
                        <a:latin typeface="Calibri"/>
                        <a:ea typeface="Calibri"/>
                        <a:cs typeface="Times New Roman"/>
                      </a:endParaRPr>
                    </a:p>
                  </a:txBody>
                  <a:tcPr marL="51801" marR="518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latin typeface="Calibri"/>
                          <a:ea typeface="Times New Roman"/>
                          <a:cs typeface="Arial"/>
                        </a:rPr>
                        <a:t> </a:t>
                      </a:r>
                      <a:endParaRPr lang="en-US" sz="1100">
                        <a:latin typeface="Calibri"/>
                        <a:ea typeface="Calibri"/>
                        <a:cs typeface="Times New Roman"/>
                      </a:endParaRPr>
                    </a:p>
                  </a:txBody>
                  <a:tcPr marL="51801" marR="518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100">
                          <a:latin typeface="Calibri"/>
                          <a:ea typeface="Times New Roman"/>
                          <a:cs typeface="Arial"/>
                        </a:rPr>
                        <a:t> </a:t>
                      </a:r>
                      <a:endParaRPr lang="en-US" sz="1100">
                        <a:latin typeface="Calibri"/>
                        <a:ea typeface="Calibri"/>
                        <a:cs typeface="Times New Roman"/>
                      </a:endParaRPr>
                    </a:p>
                  </a:txBody>
                  <a:tcPr marL="51801" marR="518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latin typeface="Calibri"/>
                          <a:ea typeface="Times New Roman"/>
                          <a:cs typeface="Arial"/>
                        </a:rPr>
                        <a:t> </a:t>
                      </a:r>
                      <a:endParaRPr lang="en-US" sz="1100">
                        <a:latin typeface="Calibri"/>
                        <a:ea typeface="Calibri"/>
                        <a:cs typeface="Times New Roman"/>
                      </a:endParaRPr>
                    </a:p>
                  </a:txBody>
                  <a:tcPr marL="51801" marR="518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722555">
                <a:tc>
                  <a:txBody>
                    <a:bodyPr/>
                    <a:lstStyle/>
                    <a:p>
                      <a:pPr marL="0" marR="0">
                        <a:lnSpc>
                          <a:spcPct val="115000"/>
                        </a:lnSpc>
                        <a:spcBef>
                          <a:spcPts val="0"/>
                        </a:spcBef>
                        <a:spcAft>
                          <a:spcPts val="0"/>
                        </a:spcAft>
                      </a:pPr>
                      <a:r>
                        <a:rPr lang="en-US" sz="1100" dirty="0">
                          <a:latin typeface="Calibri"/>
                          <a:ea typeface="Times New Roman"/>
                          <a:cs typeface="Arial"/>
                        </a:rPr>
                        <a:t>CS.2</a:t>
                      </a:r>
                      <a:endParaRPr lang="en-US" sz="1100" dirty="0">
                        <a:latin typeface="Calibri"/>
                        <a:ea typeface="Calibri"/>
                        <a:cs typeface="Times New Roman"/>
                      </a:endParaRPr>
                    </a:p>
                  </a:txBody>
                  <a:tcPr marL="51801" marR="518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100" dirty="0">
                          <a:latin typeface="Calibri"/>
                          <a:ea typeface="Times New Roman"/>
                          <a:cs typeface="Arial"/>
                        </a:rPr>
                        <a:t>Submit certification/letter from material supplier(s) indicating percentages by weight of post-consumer and pre-consumer recycled content for products having recycled content for Credit MR 4</a:t>
                      </a:r>
                      <a:endParaRPr lang="en-US" sz="1100" dirty="0">
                        <a:latin typeface="Calibri"/>
                        <a:ea typeface="Calibri"/>
                        <a:cs typeface="Times New Roman"/>
                      </a:endParaRPr>
                    </a:p>
                  </a:txBody>
                  <a:tcPr marL="51801" marR="518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lang="en-US"/>
                    </a:p>
                  </a:txBody>
                  <a:tcPr/>
                </a:tc>
                <a:tc>
                  <a:txBody>
                    <a:bodyPr/>
                    <a:lstStyle/>
                    <a:p>
                      <a:pPr marL="0" marR="0" algn="ctr">
                        <a:lnSpc>
                          <a:spcPct val="115000"/>
                        </a:lnSpc>
                        <a:spcBef>
                          <a:spcPts val="0"/>
                        </a:spcBef>
                        <a:spcAft>
                          <a:spcPts val="0"/>
                        </a:spcAft>
                      </a:pPr>
                      <a:r>
                        <a:rPr lang="en-US" sz="1100" dirty="0">
                          <a:latin typeface="Calibri"/>
                          <a:ea typeface="Times New Roman"/>
                          <a:cs typeface="Arial"/>
                        </a:rPr>
                        <a:t> </a:t>
                      </a:r>
                      <a:endParaRPr lang="en-US" sz="1100" dirty="0">
                        <a:latin typeface="Calibri"/>
                        <a:ea typeface="Calibri"/>
                        <a:cs typeface="Times New Roman"/>
                      </a:endParaRPr>
                    </a:p>
                  </a:txBody>
                  <a:tcPr marL="51801" marR="518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100">
                          <a:latin typeface="Calibri"/>
                          <a:ea typeface="Times New Roman"/>
                          <a:cs typeface="Arial"/>
                        </a:rPr>
                        <a:t>X</a:t>
                      </a:r>
                      <a:endParaRPr lang="en-US" sz="1100">
                        <a:latin typeface="Calibri"/>
                        <a:ea typeface="Calibri"/>
                        <a:cs typeface="Times New Roman"/>
                      </a:endParaRPr>
                    </a:p>
                  </a:txBody>
                  <a:tcPr marL="51801" marR="518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100" dirty="0">
                          <a:latin typeface="Calibri"/>
                          <a:ea typeface="Times New Roman"/>
                          <a:cs typeface="Arial"/>
                        </a:rPr>
                        <a:t>X</a:t>
                      </a:r>
                      <a:endParaRPr lang="en-US" sz="1100" dirty="0">
                        <a:latin typeface="Calibri"/>
                        <a:ea typeface="Calibri"/>
                        <a:cs typeface="Times New Roman"/>
                      </a:endParaRPr>
                    </a:p>
                  </a:txBody>
                  <a:tcPr marL="51801" marR="518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100" dirty="0">
                          <a:latin typeface="Calibri"/>
                          <a:ea typeface="Times New Roman"/>
                          <a:cs typeface="Arial"/>
                        </a:rPr>
                        <a:t>X</a:t>
                      </a:r>
                      <a:endParaRPr lang="en-US" sz="1100" dirty="0">
                        <a:latin typeface="Calibri"/>
                        <a:ea typeface="Calibri"/>
                        <a:cs typeface="Times New Roman"/>
                      </a:endParaRPr>
                    </a:p>
                  </a:txBody>
                  <a:tcPr marL="51801" marR="518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100">
                          <a:latin typeface="Calibri"/>
                          <a:ea typeface="Times New Roman"/>
                          <a:cs typeface="Arial"/>
                        </a:rPr>
                        <a:t>X</a:t>
                      </a:r>
                      <a:endParaRPr lang="en-US" sz="1100">
                        <a:latin typeface="Calibri"/>
                        <a:ea typeface="Calibri"/>
                        <a:cs typeface="Times New Roman"/>
                      </a:endParaRPr>
                    </a:p>
                  </a:txBody>
                  <a:tcPr marL="51801" marR="518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100">
                          <a:latin typeface="Calibri"/>
                          <a:ea typeface="Times New Roman"/>
                          <a:cs typeface="Arial"/>
                        </a:rPr>
                        <a:t>X</a:t>
                      </a:r>
                      <a:endParaRPr lang="en-US" sz="1100">
                        <a:latin typeface="Calibri"/>
                        <a:ea typeface="Calibri"/>
                        <a:cs typeface="Times New Roman"/>
                      </a:endParaRPr>
                    </a:p>
                  </a:txBody>
                  <a:tcPr marL="51801" marR="518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633108">
                <a:tc>
                  <a:txBody>
                    <a:bodyPr/>
                    <a:lstStyle/>
                    <a:p>
                      <a:pPr marL="0" marR="0">
                        <a:lnSpc>
                          <a:spcPct val="115000"/>
                        </a:lnSpc>
                        <a:spcBef>
                          <a:spcPts val="0"/>
                        </a:spcBef>
                        <a:spcAft>
                          <a:spcPts val="0"/>
                        </a:spcAft>
                      </a:pPr>
                      <a:r>
                        <a:rPr lang="en-US" sz="1100" dirty="0">
                          <a:latin typeface="Calibri"/>
                          <a:ea typeface="Times New Roman"/>
                          <a:cs typeface="Arial"/>
                        </a:rPr>
                        <a:t>CS.3</a:t>
                      </a:r>
                      <a:endParaRPr lang="en-US" sz="1100" dirty="0">
                        <a:latin typeface="Calibri"/>
                        <a:ea typeface="Calibri"/>
                        <a:cs typeface="Times New Roman"/>
                      </a:endParaRPr>
                    </a:p>
                  </a:txBody>
                  <a:tcPr marL="51801" marR="518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100" dirty="0">
                          <a:latin typeface="Calibri"/>
                          <a:ea typeface="Times New Roman"/>
                          <a:cs typeface="Arial"/>
                        </a:rPr>
                        <a:t>Provide documentation identifying manufacturer and extraction, harvest, and/or recover location of materials provided under this section for Credit MR 5</a:t>
                      </a:r>
                      <a:endParaRPr lang="en-US" sz="1100" dirty="0">
                        <a:latin typeface="Calibri"/>
                        <a:ea typeface="Calibri"/>
                        <a:cs typeface="Times New Roman"/>
                      </a:endParaRPr>
                    </a:p>
                  </a:txBody>
                  <a:tcPr marL="51801" marR="518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marL="0" marR="0" algn="ctr">
                        <a:lnSpc>
                          <a:spcPct val="115000"/>
                        </a:lnSpc>
                        <a:spcBef>
                          <a:spcPts val="0"/>
                        </a:spcBef>
                        <a:spcAft>
                          <a:spcPts val="0"/>
                        </a:spcAft>
                      </a:pPr>
                      <a:r>
                        <a:rPr lang="en-US" sz="1100">
                          <a:latin typeface="Calibri"/>
                          <a:ea typeface="Times New Roman"/>
                          <a:cs typeface="Arial"/>
                        </a:rPr>
                        <a:t> </a:t>
                      </a:r>
                      <a:endParaRPr lang="en-US" sz="1100">
                        <a:latin typeface="Calibri"/>
                        <a:ea typeface="Calibri"/>
                        <a:cs typeface="Times New Roman"/>
                      </a:endParaRPr>
                    </a:p>
                  </a:txBody>
                  <a:tcPr marL="51801" marR="518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latin typeface="Calibri"/>
                          <a:ea typeface="Times New Roman"/>
                          <a:cs typeface="Arial"/>
                        </a:rPr>
                        <a:t>X</a:t>
                      </a:r>
                      <a:endParaRPr lang="en-US" sz="1100">
                        <a:latin typeface="Calibri"/>
                        <a:ea typeface="Calibri"/>
                        <a:cs typeface="Times New Roman"/>
                      </a:endParaRPr>
                    </a:p>
                  </a:txBody>
                  <a:tcPr marL="51801" marR="518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100">
                          <a:latin typeface="Calibri"/>
                          <a:ea typeface="Times New Roman"/>
                          <a:cs typeface="Arial"/>
                        </a:rPr>
                        <a:t>X</a:t>
                      </a:r>
                      <a:endParaRPr lang="en-US" sz="1100">
                        <a:latin typeface="Calibri"/>
                        <a:ea typeface="Calibri"/>
                        <a:cs typeface="Times New Roman"/>
                      </a:endParaRPr>
                    </a:p>
                  </a:txBody>
                  <a:tcPr marL="51801" marR="518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dirty="0">
                          <a:latin typeface="Calibri"/>
                          <a:ea typeface="Times New Roman"/>
                          <a:cs typeface="Arial"/>
                        </a:rPr>
                        <a:t>X</a:t>
                      </a:r>
                      <a:endParaRPr lang="en-US" sz="1100" dirty="0">
                        <a:latin typeface="Calibri"/>
                        <a:ea typeface="Calibri"/>
                        <a:cs typeface="Times New Roman"/>
                      </a:endParaRPr>
                    </a:p>
                  </a:txBody>
                  <a:tcPr marL="51801" marR="518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100" dirty="0">
                          <a:latin typeface="Calibri"/>
                          <a:ea typeface="Times New Roman"/>
                          <a:cs typeface="Arial"/>
                        </a:rPr>
                        <a:t>X</a:t>
                      </a:r>
                      <a:endParaRPr lang="en-US" sz="1100" dirty="0">
                        <a:latin typeface="Calibri"/>
                        <a:ea typeface="Calibri"/>
                        <a:cs typeface="Times New Roman"/>
                      </a:endParaRPr>
                    </a:p>
                  </a:txBody>
                  <a:tcPr marL="51801" marR="518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dirty="0">
                          <a:latin typeface="Calibri"/>
                          <a:ea typeface="Times New Roman"/>
                          <a:cs typeface="Arial"/>
                        </a:rPr>
                        <a:t>X</a:t>
                      </a:r>
                      <a:endParaRPr lang="en-US" sz="1100" dirty="0">
                        <a:latin typeface="Calibri"/>
                        <a:ea typeface="Calibri"/>
                        <a:cs typeface="Times New Roman"/>
                      </a:endParaRPr>
                    </a:p>
                  </a:txBody>
                  <a:tcPr marL="51801" marR="518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bl>
          </a:graphicData>
        </a:graphic>
      </p:graphicFrame>
      <p:grpSp>
        <p:nvGrpSpPr>
          <p:cNvPr id="25" name="Group 24"/>
          <p:cNvGrpSpPr/>
          <p:nvPr/>
        </p:nvGrpSpPr>
        <p:grpSpPr>
          <a:xfrm>
            <a:off x="0" y="5593080"/>
            <a:ext cx="9144000" cy="960120"/>
            <a:chOff x="0" y="2621280"/>
            <a:chExt cx="9144000" cy="960120"/>
          </a:xfrm>
        </p:grpSpPr>
        <p:sp>
          <p:nvSpPr>
            <p:cNvPr id="26" name="Rectangle 25"/>
            <p:cNvSpPr/>
            <p:nvPr/>
          </p:nvSpPr>
          <p:spPr>
            <a:xfrm>
              <a:off x="0" y="2621280"/>
              <a:ext cx="9144000" cy="96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2743200"/>
              <a:ext cx="220980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362200" y="2743200"/>
              <a:ext cx="6781800"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304800" y="533400"/>
            <a:ext cx="6781800" cy="609600"/>
          </a:xfrm>
        </p:spPr>
        <p:txBody>
          <a:bodyPr>
            <a:normAutofit/>
          </a:bodyPr>
          <a:lstStyle/>
          <a:p>
            <a:r>
              <a:rPr lang="en-US" sz="3200" dirty="0" smtClean="0">
                <a:latin typeface="Calibri" pitchFamily="34" charset="0"/>
              </a:rPr>
              <a:t>R e s e a r c h</a:t>
            </a:r>
            <a:endParaRPr lang="en-US" sz="3200" dirty="0">
              <a:latin typeface="Calibri" pitchFamily="34" charset="0"/>
            </a:endParaRPr>
          </a:p>
        </p:txBody>
      </p:sp>
      <p:sp>
        <p:nvSpPr>
          <p:cNvPr id="10" name="Subtitle 9"/>
          <p:cNvSpPr>
            <a:spLocks noGrp="1"/>
          </p:cNvSpPr>
          <p:nvPr>
            <p:ph type="subTitle" idx="1"/>
          </p:nvPr>
        </p:nvSpPr>
        <p:spPr>
          <a:xfrm>
            <a:off x="2362200" y="6065764"/>
            <a:ext cx="6705600" cy="350763"/>
          </a:xfrm>
        </p:spPr>
        <p:txBody>
          <a:bodyPr>
            <a:normAutofit/>
          </a:bodyPr>
          <a:lstStyle/>
          <a:p>
            <a:pPr algn="ctr"/>
            <a:r>
              <a:rPr lang="en-US" sz="1200" dirty="0" smtClean="0"/>
              <a:t>Construction Management  |  Dr. David Riley  |  Germantown, Maryland  |  April 15, 2008</a:t>
            </a:r>
            <a:endParaRPr lang="en-US" sz="1200" dirty="0"/>
          </a:p>
        </p:txBody>
      </p:sp>
      <p:pic>
        <p:nvPicPr>
          <p:cNvPr id="12" name="Picture 11" descr="ext. rendering.JPG"/>
          <p:cNvPicPr>
            <a:picLocks noChangeAspect="1"/>
          </p:cNvPicPr>
          <p:nvPr/>
        </p:nvPicPr>
        <p:blipFill>
          <a:blip r:embed="rId2" cstate="print"/>
          <a:stretch>
            <a:fillRect/>
          </a:stretch>
        </p:blipFill>
        <p:spPr>
          <a:xfrm>
            <a:off x="7162802" y="304801"/>
            <a:ext cx="1934489" cy="1006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381000" y="1524001"/>
            <a:ext cx="8382000" cy="461665"/>
          </a:xfrm>
          <a:prstGeom prst="rect">
            <a:avLst/>
          </a:prstGeom>
          <a:noFill/>
        </p:spPr>
        <p:txBody>
          <a:bodyPr wrap="square" rtlCol="0">
            <a:spAutoFit/>
          </a:bodyPr>
          <a:lstStyle/>
          <a:p>
            <a:r>
              <a:rPr lang="en-US" sz="2400" u="sng" dirty="0" smtClean="0">
                <a:solidFill>
                  <a:schemeClr val="tx1">
                    <a:lumMod val="65000"/>
                    <a:lumOff val="35000"/>
                  </a:schemeClr>
                </a:solidFill>
                <a:latin typeface="Calibri" pitchFamily="34" charset="0"/>
              </a:rPr>
              <a:t>Samples</a:t>
            </a:r>
            <a:r>
              <a:rPr lang="en-US" sz="2200" dirty="0" smtClean="0">
                <a:solidFill>
                  <a:schemeClr val="tx1">
                    <a:lumMod val="65000"/>
                    <a:lumOff val="35000"/>
                  </a:schemeClr>
                </a:solidFill>
                <a:latin typeface="Calibri" pitchFamily="34" charset="0"/>
              </a:rPr>
              <a:t>   </a:t>
            </a:r>
            <a:endParaRPr lang="en-US" sz="2000" i="1" dirty="0">
              <a:solidFill>
                <a:schemeClr val="accent2"/>
              </a:solidFill>
              <a:latin typeface="Calibri" pitchFamily="34" charset="0"/>
            </a:endParaRPr>
          </a:p>
        </p:txBody>
      </p:sp>
      <p:sp>
        <p:nvSpPr>
          <p:cNvPr id="15" name="Subtitle 9"/>
          <p:cNvSpPr txBox="1">
            <a:spLocks/>
          </p:cNvSpPr>
          <p:nvPr/>
        </p:nvSpPr>
        <p:spPr>
          <a:xfrm>
            <a:off x="2362200" y="5715000"/>
            <a:ext cx="3352800" cy="350763"/>
          </a:xfrm>
          <a:prstGeom prst="rect">
            <a:avLst/>
          </a:prstGeom>
        </p:spPr>
        <p:txBody>
          <a:bodyPr vert="horz" numCol="1" anchor="ctr">
            <a:normAutofit fontScale="62500" lnSpcReduction="20000"/>
          </a:bodyPr>
          <a:lstStyle/>
          <a:p>
            <a:pPr marL="0" marR="0" lvl="0" indent="0"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1" i="0" u="none" strike="noStrike" kern="1200" cap="none" spc="0" normalizeH="0" baseline="0" noProof="0" dirty="0" smtClean="0">
                <a:ln>
                  <a:noFill/>
                </a:ln>
                <a:solidFill>
                  <a:srgbClr val="FFFFFF"/>
                </a:solidFill>
                <a:effectLst/>
                <a:uLnTx/>
                <a:uFillTx/>
                <a:latin typeface="+mn-lt"/>
                <a:ea typeface="+mn-ea"/>
                <a:cs typeface="+mn-cs"/>
              </a:rPr>
              <a:t>M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e s t o n e    B u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d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n g   </a:t>
            </a:r>
            <a:r>
              <a:rPr kumimoji="0" lang="en-US" sz="2600" b="1" i="0" u="none" strike="noStrike" kern="1200" cap="none" spc="0" normalizeH="0" noProof="0" dirty="0" smtClean="0">
                <a:ln>
                  <a:noFill/>
                </a:ln>
                <a:solidFill>
                  <a:srgbClr val="FFFFFF"/>
                </a:solidFill>
                <a:effectLst/>
                <a:uLnTx/>
                <a:uFillTx/>
                <a:latin typeface="+mn-lt"/>
                <a:ea typeface="+mn-ea"/>
                <a:cs typeface="+mn-cs"/>
              </a:rPr>
              <a:t> # 4</a:t>
            </a:r>
            <a:endParaRPr kumimoji="0" lang="en-US" sz="2600" b="1" i="0" u="none" strike="noStrike" kern="1200" cap="none" spc="0" normalizeH="0" baseline="0" noProof="0" dirty="0">
              <a:ln>
                <a:noFill/>
              </a:ln>
              <a:solidFill>
                <a:srgbClr val="FFFFFF"/>
              </a:solidFill>
              <a:effectLst/>
              <a:uLnTx/>
              <a:uFillTx/>
              <a:latin typeface="+mn-lt"/>
              <a:ea typeface="+mn-ea"/>
              <a:cs typeface="+mn-cs"/>
            </a:endParaRPr>
          </a:p>
        </p:txBody>
      </p:sp>
      <p:sp>
        <p:nvSpPr>
          <p:cNvPr id="16" name="Subtitle 9"/>
          <p:cNvSpPr txBox="1">
            <a:spLocks/>
          </p:cNvSpPr>
          <p:nvPr/>
        </p:nvSpPr>
        <p:spPr>
          <a:xfrm>
            <a:off x="5791200" y="5715000"/>
            <a:ext cx="3352800" cy="350763"/>
          </a:xfrm>
          <a:prstGeom prst="rect">
            <a:avLst/>
          </a:prstGeom>
        </p:spPr>
        <p:txBody>
          <a:bodyPr vert="horz" numCol="1" anchor="ctr">
            <a:normAutofit/>
          </a:bodyPr>
          <a:lstStyle/>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1600" b="1" i="0" u="none" strike="noStrike" kern="1200" cap="none" spc="0" normalizeH="0" baseline="0" noProof="0" dirty="0" smtClean="0">
                <a:ln>
                  <a:noFill/>
                </a:ln>
                <a:solidFill>
                  <a:srgbClr val="FFFFFF"/>
                </a:solidFill>
                <a:effectLst/>
                <a:uLnTx/>
                <a:uFillTx/>
                <a:latin typeface="+mn-lt"/>
                <a:ea typeface="+mn-ea"/>
                <a:cs typeface="+mn-cs"/>
              </a:rPr>
              <a:t>K r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s t e n    M    H l o p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c k</a:t>
            </a:r>
            <a:endParaRPr kumimoji="0" lang="en-US" sz="1600" b="1" i="0" u="none" strike="noStrike" kern="1200" cap="none" spc="0" normalizeH="0" baseline="0" noProof="0" dirty="0">
              <a:ln>
                <a:noFill/>
              </a:ln>
              <a:solidFill>
                <a:srgbClr val="FFFFFF"/>
              </a:solidFill>
              <a:effectLst/>
              <a:uLnTx/>
              <a:uFillTx/>
              <a:latin typeface="+mn-lt"/>
              <a:ea typeface="+mn-ea"/>
              <a:cs typeface="+mn-cs"/>
            </a:endParaRPr>
          </a:p>
        </p:txBody>
      </p:sp>
      <p:cxnSp>
        <p:nvCxnSpPr>
          <p:cNvPr id="20" name="Straight Connector 19"/>
          <p:cNvCxnSpPr/>
          <p:nvPr/>
        </p:nvCxnSpPr>
        <p:spPr>
          <a:xfrm rot="10800000">
            <a:off x="3695700" y="1066802"/>
            <a:ext cx="3390904" cy="1588"/>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2"/>
          </p:cNvCxnSpPr>
          <p:nvPr/>
        </p:nvCxnSpPr>
        <p:spPr>
          <a:xfrm rot="5400000" flipH="1">
            <a:off x="1847056" y="-705643"/>
            <a:ext cx="1589" cy="36957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8"/>
          <p:cNvSpPr txBox="1">
            <a:spLocks/>
          </p:cNvSpPr>
          <p:nvPr/>
        </p:nvSpPr>
        <p:spPr>
          <a:xfrm>
            <a:off x="304800" y="990600"/>
            <a:ext cx="6781800" cy="381000"/>
          </a:xfrm>
          <a:prstGeom prst="rect">
            <a:avLst/>
          </a:prstGeom>
        </p:spPr>
        <p:txBody>
          <a:bodyPr vert="horz"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all" spc="0" normalizeH="0" baseline="0" noProof="0" dirty="0" smtClean="0">
                <a:ln>
                  <a:noFill/>
                </a:ln>
                <a:solidFill>
                  <a:schemeClr val="tx2"/>
                </a:solidFill>
                <a:effectLst/>
                <a:uLnTx/>
                <a:uFillTx/>
                <a:latin typeface="Calibri" pitchFamily="34" charset="0"/>
                <a:ea typeface="+mj-ea"/>
                <a:cs typeface="+mj-cs"/>
              </a:rPr>
              <a:t>LEED Guide for trade Contractors</a:t>
            </a:r>
            <a:endParaRPr kumimoji="0" lang="en-US" sz="1600" b="0" i="0" u="none" strike="noStrike" kern="1200" cap="all" spc="0" normalizeH="0" baseline="0" noProof="0" dirty="0">
              <a:ln>
                <a:noFill/>
              </a:ln>
              <a:solidFill>
                <a:schemeClr val="tx2"/>
              </a:solidFill>
              <a:effectLst/>
              <a:uLnTx/>
              <a:uFillTx/>
              <a:latin typeface="Calibri" pitchFamily="34" charset="0"/>
              <a:ea typeface="+mj-ea"/>
              <a:cs typeface="+mj-cs"/>
            </a:endParaRPr>
          </a:p>
        </p:txBody>
      </p:sp>
      <p:graphicFrame>
        <p:nvGraphicFramePr>
          <p:cNvPr id="23" name="Table 22"/>
          <p:cNvGraphicFramePr>
            <a:graphicFrameLocks noGrp="1"/>
          </p:cNvGraphicFramePr>
          <p:nvPr/>
        </p:nvGraphicFramePr>
        <p:xfrm>
          <a:off x="1066800" y="1905000"/>
          <a:ext cx="7086600" cy="3602371"/>
        </p:xfrm>
        <a:graphic>
          <a:graphicData uri="http://schemas.openxmlformats.org/drawingml/2006/table">
            <a:tbl>
              <a:tblPr/>
              <a:tblGrid>
                <a:gridCol w="472551"/>
                <a:gridCol w="3094112"/>
                <a:gridCol w="146969"/>
                <a:gridCol w="246047"/>
                <a:gridCol w="231321"/>
                <a:gridCol w="457200"/>
                <a:gridCol w="304800"/>
                <a:gridCol w="228600"/>
                <a:gridCol w="381000"/>
                <a:gridCol w="228600"/>
                <a:gridCol w="228600"/>
                <a:gridCol w="381000"/>
                <a:gridCol w="228600"/>
                <a:gridCol w="228600"/>
                <a:gridCol w="228600"/>
              </a:tblGrid>
              <a:tr h="1227490">
                <a:tc rowSpan="3" gridSpan="2">
                  <a:txBody>
                    <a:bodyPr/>
                    <a:lstStyle/>
                    <a:p>
                      <a:pPr marL="0" marR="0" algn="ctr">
                        <a:lnSpc>
                          <a:spcPct val="115000"/>
                        </a:lnSpc>
                        <a:spcBef>
                          <a:spcPts val="0"/>
                        </a:spcBef>
                        <a:spcAft>
                          <a:spcPts val="0"/>
                        </a:spcAft>
                      </a:pPr>
                      <a:r>
                        <a:rPr lang="en-US" sz="1100" b="1" dirty="0">
                          <a:latin typeface="Calibri"/>
                          <a:ea typeface="Times New Roman"/>
                          <a:cs typeface="Arial"/>
                        </a:rPr>
                        <a:t>Design Requirements</a:t>
                      </a:r>
                      <a:endParaRPr lang="en-US" sz="800" dirty="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hMerge="1">
                  <a:txBody>
                    <a:bodyPr/>
                    <a:lstStyle/>
                    <a:p>
                      <a:endParaRPr lang="en-US"/>
                    </a:p>
                  </a:txBody>
                  <a:tcPr/>
                </a:tc>
                <a:tc>
                  <a:txBody>
                    <a:bodyPr/>
                    <a:lstStyle/>
                    <a:p>
                      <a:pPr marL="0" marR="0">
                        <a:lnSpc>
                          <a:spcPct val="115000"/>
                        </a:lnSpc>
                        <a:spcBef>
                          <a:spcPts val="0"/>
                        </a:spcBef>
                        <a:spcAft>
                          <a:spcPts val="0"/>
                        </a:spcAft>
                      </a:pPr>
                      <a:r>
                        <a:rPr lang="en-US" sz="700">
                          <a:latin typeface="Calibri"/>
                          <a:ea typeface="Times New Roman"/>
                          <a:cs typeface="Arial"/>
                        </a:rPr>
                        <a:t> </a:t>
                      </a:r>
                      <a:endParaRPr lang="en-US" sz="800">
                        <a:latin typeface="Calibri"/>
                        <a:ea typeface="Calibri"/>
                        <a:cs typeface="Times New Roman"/>
                      </a:endParaRPr>
                    </a:p>
                  </a:txBody>
                  <a:tcPr marL="50936" marR="509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F7F7F"/>
                    </a:solidFill>
                  </a:tcPr>
                </a:tc>
                <a:tc>
                  <a:txBody>
                    <a:bodyPr/>
                    <a:lstStyle/>
                    <a:p>
                      <a:pPr marL="0" marR="0">
                        <a:lnSpc>
                          <a:spcPct val="115000"/>
                        </a:lnSpc>
                        <a:spcBef>
                          <a:spcPts val="0"/>
                        </a:spcBef>
                        <a:spcAft>
                          <a:spcPts val="0"/>
                        </a:spcAft>
                      </a:pPr>
                      <a:r>
                        <a:rPr lang="en-US" sz="900" dirty="0">
                          <a:latin typeface="Calibri"/>
                          <a:ea typeface="Times New Roman"/>
                          <a:cs typeface="Arial"/>
                        </a:rPr>
                        <a:t>CIP </a:t>
                      </a:r>
                      <a:r>
                        <a:rPr lang="en-US" sz="900" dirty="0" smtClean="0">
                          <a:latin typeface="Calibri"/>
                          <a:ea typeface="Times New Roman"/>
                          <a:cs typeface="Arial"/>
                        </a:rPr>
                        <a:t>Conc.</a:t>
                      </a:r>
                      <a:endParaRPr lang="en-US" sz="900" dirty="0">
                        <a:latin typeface="Calibri"/>
                        <a:ea typeface="Calibri"/>
                        <a:cs typeface="Times New Roman"/>
                      </a:endParaRPr>
                    </a:p>
                  </a:txBody>
                  <a:tcPr marL="50936" marR="50936"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dirty="0">
                          <a:latin typeface="Calibri"/>
                          <a:ea typeface="Times New Roman"/>
                          <a:cs typeface="Arial"/>
                        </a:rPr>
                        <a:t>Precast </a:t>
                      </a:r>
                      <a:r>
                        <a:rPr lang="en-US" sz="900" dirty="0" smtClean="0">
                          <a:latin typeface="Calibri"/>
                          <a:ea typeface="Times New Roman"/>
                          <a:cs typeface="Arial"/>
                        </a:rPr>
                        <a:t>Arch. Conc.</a:t>
                      </a:r>
                      <a:endParaRPr lang="en-US" sz="900" dirty="0">
                        <a:latin typeface="Calibri"/>
                        <a:ea typeface="Calibri"/>
                        <a:cs typeface="Times New Roman"/>
                      </a:endParaRPr>
                    </a:p>
                  </a:txBody>
                  <a:tcPr marL="50936" marR="50936"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900" dirty="0">
                          <a:latin typeface="Calibri"/>
                          <a:ea typeface="Times New Roman"/>
                          <a:cs typeface="Arial"/>
                        </a:rPr>
                        <a:t>Masonry Mortaring and Grouting</a:t>
                      </a:r>
                      <a:endParaRPr lang="en-US" sz="900" dirty="0">
                        <a:latin typeface="Calibri"/>
                        <a:ea typeface="Calibri"/>
                        <a:cs typeface="Times New Roman"/>
                      </a:endParaRPr>
                    </a:p>
                  </a:txBody>
                  <a:tcPr marL="50936" marR="50936"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dirty="0" smtClean="0">
                          <a:latin typeface="Calibri"/>
                          <a:ea typeface="Times New Roman"/>
                          <a:cs typeface="Arial"/>
                        </a:rPr>
                        <a:t>Unit </a:t>
                      </a:r>
                      <a:r>
                        <a:rPr lang="en-US" sz="900" dirty="0">
                          <a:latin typeface="Calibri"/>
                          <a:ea typeface="Times New Roman"/>
                          <a:cs typeface="Arial"/>
                        </a:rPr>
                        <a:t>Masonry - Brick</a:t>
                      </a:r>
                      <a:endParaRPr lang="en-US" sz="900" dirty="0">
                        <a:latin typeface="Calibri"/>
                        <a:ea typeface="Calibri"/>
                        <a:cs typeface="Times New Roman"/>
                      </a:endParaRPr>
                    </a:p>
                  </a:txBody>
                  <a:tcPr marL="50936" marR="50936"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900" dirty="0">
                          <a:latin typeface="Calibri"/>
                          <a:ea typeface="Times New Roman"/>
                          <a:cs typeface="Arial"/>
                        </a:rPr>
                        <a:t>Unit Masonry - CMU</a:t>
                      </a:r>
                      <a:endParaRPr lang="en-US" sz="900" dirty="0">
                        <a:latin typeface="Calibri"/>
                        <a:ea typeface="Calibri"/>
                        <a:cs typeface="Times New Roman"/>
                      </a:endParaRPr>
                    </a:p>
                  </a:txBody>
                  <a:tcPr marL="50936" marR="50936"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dirty="0">
                          <a:latin typeface="Calibri"/>
                          <a:ea typeface="Times New Roman"/>
                          <a:cs typeface="Arial"/>
                        </a:rPr>
                        <a:t>Calcium Silicate </a:t>
                      </a:r>
                      <a:r>
                        <a:rPr lang="en-US" sz="900" dirty="0" smtClean="0">
                          <a:latin typeface="Calibri"/>
                          <a:ea typeface="Times New Roman"/>
                          <a:cs typeface="Arial"/>
                        </a:rPr>
                        <a:t>Bldg. Stone</a:t>
                      </a:r>
                      <a:endParaRPr lang="en-US" sz="900" dirty="0">
                        <a:latin typeface="Calibri"/>
                        <a:ea typeface="Calibri"/>
                        <a:cs typeface="Times New Roman"/>
                      </a:endParaRPr>
                    </a:p>
                  </a:txBody>
                  <a:tcPr marL="50936" marR="50936"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900" dirty="0">
                          <a:latin typeface="Calibri"/>
                          <a:ea typeface="Times New Roman"/>
                          <a:cs typeface="Arial"/>
                        </a:rPr>
                        <a:t>Structural Steel Framing</a:t>
                      </a:r>
                      <a:endParaRPr lang="en-US" sz="900" dirty="0">
                        <a:latin typeface="Calibri"/>
                        <a:ea typeface="Calibri"/>
                        <a:cs typeface="Times New Roman"/>
                      </a:endParaRPr>
                    </a:p>
                  </a:txBody>
                  <a:tcPr marL="50936" marR="50936"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dirty="0">
                          <a:latin typeface="Calibri"/>
                          <a:ea typeface="Times New Roman"/>
                          <a:cs typeface="Arial"/>
                        </a:rPr>
                        <a:t>Steel Decking</a:t>
                      </a:r>
                      <a:endParaRPr lang="en-US" sz="900" dirty="0">
                        <a:latin typeface="Calibri"/>
                        <a:ea typeface="Calibri"/>
                        <a:cs typeface="Times New Roman"/>
                      </a:endParaRPr>
                    </a:p>
                  </a:txBody>
                  <a:tcPr marL="50936" marR="50936"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900" dirty="0">
                          <a:latin typeface="Calibri"/>
                          <a:ea typeface="Times New Roman"/>
                          <a:cs typeface="Arial"/>
                        </a:rPr>
                        <a:t>Cold-Formed Metal Framing</a:t>
                      </a:r>
                      <a:endParaRPr lang="en-US" sz="900" dirty="0">
                        <a:latin typeface="Calibri"/>
                        <a:ea typeface="Calibri"/>
                        <a:cs typeface="Times New Roman"/>
                      </a:endParaRPr>
                    </a:p>
                  </a:txBody>
                  <a:tcPr marL="50936" marR="50936"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dirty="0">
                          <a:latin typeface="Calibri"/>
                          <a:ea typeface="Times New Roman"/>
                          <a:cs typeface="Arial"/>
                        </a:rPr>
                        <a:t>Metal Fabrications</a:t>
                      </a:r>
                      <a:endParaRPr lang="en-US" sz="900" dirty="0">
                        <a:latin typeface="Calibri"/>
                        <a:ea typeface="Calibri"/>
                        <a:cs typeface="Times New Roman"/>
                      </a:endParaRPr>
                    </a:p>
                  </a:txBody>
                  <a:tcPr marL="50936" marR="50936"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900" dirty="0">
                          <a:latin typeface="Calibri"/>
                          <a:ea typeface="Times New Roman"/>
                          <a:cs typeface="Arial"/>
                        </a:rPr>
                        <a:t>Metal Stairs</a:t>
                      </a:r>
                      <a:endParaRPr lang="en-US" sz="900" dirty="0">
                        <a:latin typeface="Calibri"/>
                        <a:ea typeface="Calibri"/>
                        <a:cs typeface="Times New Roman"/>
                      </a:endParaRPr>
                    </a:p>
                  </a:txBody>
                  <a:tcPr marL="50936" marR="50936"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dirty="0">
                          <a:latin typeface="Calibri"/>
                          <a:ea typeface="Times New Roman"/>
                          <a:cs typeface="Arial"/>
                        </a:rPr>
                        <a:t>Metal Railings</a:t>
                      </a:r>
                      <a:endParaRPr lang="en-US" sz="900" dirty="0">
                        <a:latin typeface="Calibri"/>
                        <a:ea typeface="Calibri"/>
                        <a:cs typeface="Times New Roman"/>
                      </a:endParaRPr>
                    </a:p>
                  </a:txBody>
                  <a:tcPr marL="50936" marR="50936"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12891">
                <a:tc gridSpan="2" vMerge="1">
                  <a:txBody>
                    <a:bodyPr/>
                    <a:lstStyle/>
                    <a:p>
                      <a:endParaRPr lang="en-US"/>
                    </a:p>
                  </a:txBody>
                  <a:tcPr/>
                </a:tc>
                <a:tc hMerge="1" vMerge="1">
                  <a:txBody>
                    <a:bodyPr/>
                    <a:lstStyle/>
                    <a:p>
                      <a:endParaRPr lang="en-US"/>
                    </a:p>
                  </a:txBody>
                  <a:tcPr/>
                </a:tc>
                <a:tc>
                  <a:txBody>
                    <a:bodyPr/>
                    <a:lstStyle/>
                    <a:p>
                      <a:pPr marL="0" marR="0">
                        <a:lnSpc>
                          <a:spcPct val="115000"/>
                        </a:lnSpc>
                        <a:spcBef>
                          <a:spcPts val="0"/>
                        </a:spcBef>
                        <a:spcAft>
                          <a:spcPts val="0"/>
                        </a:spcAft>
                      </a:pPr>
                      <a:r>
                        <a:rPr lang="en-US" sz="700" dirty="0">
                          <a:latin typeface="Calibri"/>
                          <a:ea typeface="Times New Roman"/>
                          <a:cs typeface="Arial"/>
                        </a:rPr>
                        <a:t> </a:t>
                      </a:r>
                      <a:endParaRPr lang="en-US" sz="800" dirty="0">
                        <a:latin typeface="Calibri"/>
                        <a:ea typeface="Calibri"/>
                        <a:cs typeface="Times New Roman"/>
                      </a:endParaRPr>
                    </a:p>
                  </a:txBody>
                  <a:tcPr marL="50936" marR="509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7F7F7F"/>
                    </a:solidFill>
                  </a:tcPr>
                </a:tc>
                <a:tc>
                  <a:txBody>
                    <a:bodyPr/>
                    <a:lstStyle/>
                    <a:p>
                      <a:endParaRPr lang="en-US" sz="1900"/>
                    </a:p>
                  </a:txBody>
                  <a:tcPr marL="50936" marR="50936"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900"/>
                    </a:p>
                  </a:txBody>
                  <a:tcPr marL="50936" marR="50936"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endParaRPr lang="en-US" sz="1900"/>
                    </a:p>
                  </a:txBody>
                  <a:tcPr marL="50936" marR="50936"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900"/>
                    </a:p>
                  </a:txBody>
                  <a:tcPr marL="50936" marR="50936"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endParaRPr lang="en-US" sz="1900"/>
                    </a:p>
                  </a:txBody>
                  <a:tcPr marL="50936" marR="50936"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900"/>
                    </a:p>
                  </a:txBody>
                  <a:tcPr marL="50936" marR="50936"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endParaRPr lang="en-US" sz="1900"/>
                    </a:p>
                  </a:txBody>
                  <a:tcPr marL="50936" marR="50936"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900"/>
                    </a:p>
                  </a:txBody>
                  <a:tcPr marL="50936" marR="50936"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endParaRPr lang="en-US" sz="1900"/>
                    </a:p>
                  </a:txBody>
                  <a:tcPr marL="50936" marR="50936"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900"/>
                    </a:p>
                  </a:txBody>
                  <a:tcPr marL="50936" marR="50936"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endParaRPr lang="en-US" sz="1900"/>
                    </a:p>
                  </a:txBody>
                  <a:tcPr marL="50936" marR="50936"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900"/>
                    </a:p>
                  </a:txBody>
                  <a:tcPr marL="50936" marR="50936"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43150">
                <a:tc gridSpan="2" vMerge="1">
                  <a:txBody>
                    <a:bodyPr/>
                    <a:lstStyle/>
                    <a:p>
                      <a:endParaRPr lang="en-US"/>
                    </a:p>
                  </a:txBody>
                  <a:tcPr/>
                </a:tc>
                <a:tc hMerge="1" vMerge="1">
                  <a:txBody>
                    <a:bodyPr/>
                    <a:lstStyle/>
                    <a:p>
                      <a:endParaRPr lang="en-US"/>
                    </a:p>
                  </a:txBody>
                  <a:tcPr/>
                </a:tc>
                <a:tc>
                  <a:txBody>
                    <a:bodyPr/>
                    <a:lstStyle/>
                    <a:p>
                      <a:pPr marL="0" marR="0">
                        <a:lnSpc>
                          <a:spcPct val="115000"/>
                        </a:lnSpc>
                        <a:spcBef>
                          <a:spcPts val="0"/>
                        </a:spcBef>
                        <a:spcAft>
                          <a:spcPts val="0"/>
                        </a:spcAft>
                      </a:pPr>
                      <a:r>
                        <a:rPr lang="en-US" sz="700">
                          <a:latin typeface="Calibri"/>
                          <a:ea typeface="Times New Roman"/>
                          <a:cs typeface="Arial"/>
                        </a:rPr>
                        <a:t> </a:t>
                      </a:r>
                      <a:endParaRPr lang="en-US" sz="800">
                        <a:latin typeface="Calibri"/>
                        <a:ea typeface="Calibri"/>
                        <a:cs typeface="Times New Roman"/>
                      </a:endParaRPr>
                    </a:p>
                  </a:txBody>
                  <a:tcPr marL="50936" marR="509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7F7F7F"/>
                    </a:solidFill>
                  </a:tcPr>
                </a:tc>
                <a:tc>
                  <a:txBody>
                    <a:bodyPr/>
                    <a:lstStyle/>
                    <a:p>
                      <a:pPr marL="0" marR="0">
                        <a:lnSpc>
                          <a:spcPct val="115000"/>
                        </a:lnSpc>
                        <a:spcBef>
                          <a:spcPts val="0"/>
                        </a:spcBef>
                        <a:spcAft>
                          <a:spcPts val="0"/>
                        </a:spcAft>
                      </a:pPr>
                      <a:r>
                        <a:rPr lang="en-US" sz="700" dirty="0">
                          <a:latin typeface="Calibri"/>
                          <a:ea typeface="Times New Roman"/>
                          <a:cs typeface="Arial"/>
                        </a:rPr>
                        <a:t>S.1</a:t>
                      </a:r>
                      <a:endParaRPr lang="en-US" sz="800" dirty="0">
                        <a:latin typeface="Calibri"/>
                        <a:ea typeface="Calibri"/>
                        <a:cs typeface="Times New Roman"/>
                      </a:endParaRPr>
                    </a:p>
                  </a:txBody>
                  <a:tcPr marL="50936" marR="50936"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700">
                          <a:latin typeface="Calibri"/>
                          <a:ea typeface="Times New Roman"/>
                          <a:cs typeface="Arial"/>
                        </a:rPr>
                        <a:t>S.2</a:t>
                      </a:r>
                      <a:endParaRPr lang="en-US" sz="800">
                        <a:latin typeface="Calibri"/>
                        <a:ea typeface="Calibri"/>
                        <a:cs typeface="Times New Roman"/>
                      </a:endParaRPr>
                    </a:p>
                  </a:txBody>
                  <a:tcPr marL="50936" marR="50936"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700" dirty="0">
                          <a:latin typeface="Calibri"/>
                          <a:ea typeface="Times New Roman"/>
                          <a:cs typeface="Arial"/>
                        </a:rPr>
                        <a:t>S.3</a:t>
                      </a:r>
                      <a:endParaRPr lang="en-US" sz="800" dirty="0">
                        <a:latin typeface="Calibri"/>
                        <a:ea typeface="Calibri"/>
                        <a:cs typeface="Times New Roman"/>
                      </a:endParaRPr>
                    </a:p>
                  </a:txBody>
                  <a:tcPr marL="50936" marR="50936"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700" dirty="0">
                          <a:latin typeface="Calibri"/>
                          <a:ea typeface="Times New Roman"/>
                          <a:cs typeface="Arial"/>
                        </a:rPr>
                        <a:t>S.4</a:t>
                      </a:r>
                      <a:endParaRPr lang="en-US" sz="800" dirty="0">
                        <a:latin typeface="Calibri"/>
                        <a:ea typeface="Calibri"/>
                        <a:cs typeface="Times New Roman"/>
                      </a:endParaRPr>
                    </a:p>
                  </a:txBody>
                  <a:tcPr marL="50936" marR="50936"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700" dirty="0">
                          <a:latin typeface="Calibri"/>
                          <a:ea typeface="Times New Roman"/>
                          <a:cs typeface="Arial"/>
                        </a:rPr>
                        <a:t>S.5</a:t>
                      </a:r>
                      <a:endParaRPr lang="en-US" sz="800" dirty="0">
                        <a:latin typeface="Calibri"/>
                        <a:ea typeface="Calibri"/>
                        <a:cs typeface="Times New Roman"/>
                      </a:endParaRPr>
                    </a:p>
                  </a:txBody>
                  <a:tcPr marL="50936" marR="50936"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700" dirty="0">
                          <a:latin typeface="Calibri"/>
                          <a:ea typeface="Times New Roman"/>
                          <a:cs typeface="Arial"/>
                        </a:rPr>
                        <a:t>S.6</a:t>
                      </a:r>
                      <a:endParaRPr lang="en-US" sz="800" dirty="0">
                        <a:latin typeface="Calibri"/>
                        <a:ea typeface="Calibri"/>
                        <a:cs typeface="Times New Roman"/>
                      </a:endParaRPr>
                    </a:p>
                  </a:txBody>
                  <a:tcPr marL="50936" marR="50936"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700" dirty="0">
                          <a:latin typeface="Calibri"/>
                          <a:ea typeface="Times New Roman"/>
                          <a:cs typeface="Arial"/>
                        </a:rPr>
                        <a:t>S.7</a:t>
                      </a:r>
                      <a:endParaRPr lang="en-US" sz="800" dirty="0">
                        <a:latin typeface="Calibri"/>
                        <a:ea typeface="Calibri"/>
                        <a:cs typeface="Times New Roman"/>
                      </a:endParaRPr>
                    </a:p>
                  </a:txBody>
                  <a:tcPr marL="50936" marR="50936"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700">
                          <a:latin typeface="Calibri"/>
                          <a:ea typeface="Times New Roman"/>
                          <a:cs typeface="Arial"/>
                        </a:rPr>
                        <a:t>S.8</a:t>
                      </a:r>
                      <a:endParaRPr lang="en-US" sz="800">
                        <a:latin typeface="Calibri"/>
                        <a:ea typeface="Calibri"/>
                        <a:cs typeface="Times New Roman"/>
                      </a:endParaRPr>
                    </a:p>
                  </a:txBody>
                  <a:tcPr marL="50936" marR="50936"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700" dirty="0">
                          <a:latin typeface="Calibri"/>
                          <a:ea typeface="Times New Roman"/>
                          <a:cs typeface="Arial"/>
                        </a:rPr>
                        <a:t>S.9</a:t>
                      </a:r>
                      <a:endParaRPr lang="en-US" sz="800" dirty="0">
                        <a:latin typeface="Calibri"/>
                        <a:ea typeface="Calibri"/>
                        <a:cs typeface="Times New Roman"/>
                      </a:endParaRPr>
                    </a:p>
                  </a:txBody>
                  <a:tcPr marL="50936" marR="50936"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700" dirty="0">
                          <a:latin typeface="Calibri"/>
                          <a:ea typeface="Times New Roman"/>
                          <a:cs typeface="Arial"/>
                        </a:rPr>
                        <a:t>S.10</a:t>
                      </a:r>
                      <a:endParaRPr lang="en-US" sz="800" dirty="0">
                        <a:latin typeface="Calibri"/>
                        <a:ea typeface="Calibri"/>
                        <a:cs typeface="Times New Roman"/>
                      </a:endParaRPr>
                    </a:p>
                  </a:txBody>
                  <a:tcPr marL="50936" marR="50936"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700" dirty="0">
                          <a:latin typeface="Calibri"/>
                          <a:ea typeface="Times New Roman"/>
                          <a:cs typeface="Arial"/>
                        </a:rPr>
                        <a:t>S.11</a:t>
                      </a:r>
                      <a:endParaRPr lang="en-US" sz="800" dirty="0">
                        <a:latin typeface="Calibri"/>
                        <a:ea typeface="Calibri"/>
                        <a:cs typeface="Times New Roman"/>
                      </a:endParaRPr>
                    </a:p>
                  </a:txBody>
                  <a:tcPr marL="50936" marR="50936"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700" dirty="0">
                          <a:latin typeface="Calibri"/>
                          <a:ea typeface="Times New Roman"/>
                          <a:cs typeface="Arial"/>
                        </a:rPr>
                        <a:t>S.12</a:t>
                      </a:r>
                      <a:endParaRPr lang="en-US" sz="800" dirty="0">
                        <a:latin typeface="Calibri"/>
                        <a:ea typeface="Calibri"/>
                        <a:cs typeface="Times New Roman"/>
                      </a:endParaRPr>
                    </a:p>
                  </a:txBody>
                  <a:tcPr marL="50936" marR="50936"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29027">
                <a:tc gridSpan="2">
                  <a:txBody>
                    <a:bodyPr/>
                    <a:lstStyle/>
                    <a:p>
                      <a:pPr marL="0" marR="0">
                        <a:lnSpc>
                          <a:spcPct val="115000"/>
                        </a:lnSpc>
                        <a:spcBef>
                          <a:spcPts val="0"/>
                        </a:spcBef>
                        <a:spcAft>
                          <a:spcPts val="0"/>
                        </a:spcAft>
                      </a:pPr>
                      <a:r>
                        <a:rPr lang="en-US" sz="800">
                          <a:latin typeface="Calibri"/>
                          <a:ea typeface="Times New Roman"/>
                          <a:cs typeface="Arial"/>
                        </a:rPr>
                        <a:t> </a:t>
                      </a:r>
                      <a:endParaRPr lang="en-US" sz="800">
                        <a:latin typeface="Calibri"/>
                        <a:ea typeface="Calibri"/>
                        <a:cs typeface="Times New Roman"/>
                      </a:endParaRPr>
                    </a:p>
                  </a:txBody>
                  <a:tcPr marL="50936" marR="50936"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hMerge="1">
                  <a:txBody>
                    <a:bodyPr/>
                    <a:lstStyle/>
                    <a:p>
                      <a:endParaRPr lang="en-US"/>
                    </a:p>
                  </a:txBody>
                  <a:tcPr/>
                </a:tc>
                <a:tc>
                  <a:txBody>
                    <a:bodyPr/>
                    <a:lstStyle/>
                    <a:p>
                      <a:pPr marL="0" marR="0">
                        <a:lnSpc>
                          <a:spcPct val="115000"/>
                        </a:lnSpc>
                        <a:spcBef>
                          <a:spcPts val="0"/>
                        </a:spcBef>
                        <a:spcAft>
                          <a:spcPts val="0"/>
                        </a:spcAft>
                      </a:pPr>
                      <a:r>
                        <a:rPr lang="en-US" sz="700">
                          <a:latin typeface="Arial"/>
                          <a:ea typeface="Times New Roman"/>
                          <a:cs typeface="Times New Roman"/>
                        </a:rPr>
                        <a:t> </a:t>
                      </a:r>
                      <a:endParaRPr lang="en-US" sz="800">
                        <a:latin typeface="Calibri"/>
                        <a:ea typeface="Calibri"/>
                        <a:cs typeface="Times New Roman"/>
                      </a:endParaRPr>
                    </a:p>
                  </a:txBody>
                  <a:tcPr marL="50936" marR="50936" marT="0" marB="0" anchor="b">
                    <a:lnL>
                      <a:noFill/>
                    </a:lnL>
                    <a:lnR>
                      <a:noFill/>
                    </a:lnR>
                    <a:lnT>
                      <a:noFill/>
                    </a:lnT>
                    <a:lnB>
                      <a:noFill/>
                    </a:lnB>
                    <a:solidFill>
                      <a:srgbClr val="7F7F7F"/>
                    </a:solidFill>
                  </a:tcPr>
                </a:tc>
                <a:tc>
                  <a:txBody>
                    <a:bodyPr/>
                    <a:lstStyle/>
                    <a:p>
                      <a:pPr marL="0" marR="0">
                        <a:lnSpc>
                          <a:spcPct val="115000"/>
                        </a:lnSpc>
                        <a:spcBef>
                          <a:spcPts val="0"/>
                        </a:spcBef>
                        <a:spcAft>
                          <a:spcPts val="0"/>
                        </a:spcAft>
                      </a:pPr>
                      <a:r>
                        <a:rPr lang="en-US" sz="700">
                          <a:latin typeface="Arial"/>
                          <a:ea typeface="Times New Roman"/>
                          <a:cs typeface="Times New Roman"/>
                        </a:rPr>
                        <a:t> </a:t>
                      </a:r>
                      <a:endParaRPr lang="en-US" sz="800">
                        <a:latin typeface="Calibri"/>
                        <a:ea typeface="Calibri"/>
                        <a:cs typeface="Times New Roman"/>
                      </a:endParaRPr>
                    </a:p>
                  </a:txBody>
                  <a:tcPr marL="50936" marR="5093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nSpc>
                          <a:spcPct val="115000"/>
                        </a:lnSpc>
                        <a:spcBef>
                          <a:spcPts val="0"/>
                        </a:spcBef>
                        <a:spcAft>
                          <a:spcPts val="0"/>
                        </a:spcAft>
                      </a:pPr>
                      <a:r>
                        <a:rPr lang="en-US" sz="700">
                          <a:latin typeface="Arial"/>
                          <a:ea typeface="Times New Roman"/>
                          <a:cs typeface="Times New Roman"/>
                        </a:rPr>
                        <a:t> </a:t>
                      </a:r>
                      <a:endParaRPr lang="en-US" sz="800">
                        <a:latin typeface="Calibri"/>
                        <a:ea typeface="Calibri"/>
                        <a:cs typeface="Times New Roman"/>
                      </a:endParaRPr>
                    </a:p>
                  </a:txBody>
                  <a:tcPr marL="50936" marR="5093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nSpc>
                          <a:spcPct val="115000"/>
                        </a:lnSpc>
                        <a:spcBef>
                          <a:spcPts val="0"/>
                        </a:spcBef>
                        <a:spcAft>
                          <a:spcPts val="0"/>
                        </a:spcAft>
                      </a:pPr>
                      <a:r>
                        <a:rPr lang="en-US" sz="700">
                          <a:latin typeface="Arial"/>
                          <a:ea typeface="Times New Roman"/>
                          <a:cs typeface="Times New Roman"/>
                        </a:rPr>
                        <a:t> </a:t>
                      </a:r>
                      <a:endParaRPr lang="en-US" sz="800">
                        <a:latin typeface="Calibri"/>
                        <a:ea typeface="Calibri"/>
                        <a:cs typeface="Times New Roman"/>
                      </a:endParaRPr>
                    </a:p>
                  </a:txBody>
                  <a:tcPr marL="50936" marR="5093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nSpc>
                          <a:spcPct val="115000"/>
                        </a:lnSpc>
                        <a:spcBef>
                          <a:spcPts val="0"/>
                        </a:spcBef>
                        <a:spcAft>
                          <a:spcPts val="0"/>
                        </a:spcAft>
                      </a:pPr>
                      <a:r>
                        <a:rPr lang="en-US" sz="700" dirty="0">
                          <a:latin typeface="Arial"/>
                          <a:ea typeface="Times New Roman"/>
                          <a:cs typeface="Times New Roman"/>
                        </a:rPr>
                        <a:t> </a:t>
                      </a:r>
                      <a:endParaRPr lang="en-US" sz="800" dirty="0">
                        <a:latin typeface="Calibri"/>
                        <a:ea typeface="Calibri"/>
                        <a:cs typeface="Times New Roman"/>
                      </a:endParaRPr>
                    </a:p>
                  </a:txBody>
                  <a:tcPr marL="50936" marR="5093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nSpc>
                          <a:spcPct val="115000"/>
                        </a:lnSpc>
                        <a:spcBef>
                          <a:spcPts val="0"/>
                        </a:spcBef>
                        <a:spcAft>
                          <a:spcPts val="0"/>
                        </a:spcAft>
                      </a:pPr>
                      <a:r>
                        <a:rPr lang="en-US" sz="700">
                          <a:latin typeface="Arial"/>
                          <a:ea typeface="Times New Roman"/>
                          <a:cs typeface="Times New Roman"/>
                        </a:rPr>
                        <a:t> </a:t>
                      </a:r>
                      <a:endParaRPr lang="en-US" sz="800">
                        <a:latin typeface="Calibri"/>
                        <a:ea typeface="Calibri"/>
                        <a:cs typeface="Times New Roman"/>
                      </a:endParaRPr>
                    </a:p>
                  </a:txBody>
                  <a:tcPr marL="50936" marR="5093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nSpc>
                          <a:spcPct val="115000"/>
                        </a:lnSpc>
                        <a:spcBef>
                          <a:spcPts val="0"/>
                        </a:spcBef>
                        <a:spcAft>
                          <a:spcPts val="0"/>
                        </a:spcAft>
                      </a:pPr>
                      <a:r>
                        <a:rPr lang="en-US" sz="700" dirty="0">
                          <a:latin typeface="Arial"/>
                          <a:ea typeface="Times New Roman"/>
                          <a:cs typeface="Times New Roman"/>
                        </a:rPr>
                        <a:t> </a:t>
                      </a:r>
                      <a:endParaRPr lang="en-US" sz="800" dirty="0">
                        <a:latin typeface="Calibri"/>
                        <a:ea typeface="Calibri"/>
                        <a:cs typeface="Times New Roman"/>
                      </a:endParaRPr>
                    </a:p>
                  </a:txBody>
                  <a:tcPr marL="50936" marR="5093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nSpc>
                          <a:spcPct val="115000"/>
                        </a:lnSpc>
                        <a:spcBef>
                          <a:spcPts val="0"/>
                        </a:spcBef>
                        <a:spcAft>
                          <a:spcPts val="0"/>
                        </a:spcAft>
                      </a:pPr>
                      <a:r>
                        <a:rPr lang="en-US" sz="700">
                          <a:latin typeface="Arial"/>
                          <a:ea typeface="Times New Roman"/>
                          <a:cs typeface="Times New Roman"/>
                        </a:rPr>
                        <a:t> </a:t>
                      </a:r>
                      <a:endParaRPr lang="en-US" sz="800">
                        <a:latin typeface="Calibri"/>
                        <a:ea typeface="Calibri"/>
                        <a:cs typeface="Times New Roman"/>
                      </a:endParaRPr>
                    </a:p>
                  </a:txBody>
                  <a:tcPr marL="50936" marR="5093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nSpc>
                          <a:spcPct val="115000"/>
                        </a:lnSpc>
                        <a:spcBef>
                          <a:spcPts val="0"/>
                        </a:spcBef>
                        <a:spcAft>
                          <a:spcPts val="0"/>
                        </a:spcAft>
                      </a:pPr>
                      <a:r>
                        <a:rPr lang="en-US" sz="700">
                          <a:latin typeface="Arial"/>
                          <a:ea typeface="Times New Roman"/>
                          <a:cs typeface="Times New Roman"/>
                        </a:rPr>
                        <a:t> </a:t>
                      </a:r>
                      <a:endParaRPr lang="en-US" sz="800">
                        <a:latin typeface="Calibri"/>
                        <a:ea typeface="Calibri"/>
                        <a:cs typeface="Times New Roman"/>
                      </a:endParaRPr>
                    </a:p>
                  </a:txBody>
                  <a:tcPr marL="50936" marR="5093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nSpc>
                          <a:spcPct val="115000"/>
                        </a:lnSpc>
                        <a:spcBef>
                          <a:spcPts val="0"/>
                        </a:spcBef>
                        <a:spcAft>
                          <a:spcPts val="0"/>
                        </a:spcAft>
                      </a:pPr>
                      <a:r>
                        <a:rPr lang="en-US" sz="700">
                          <a:latin typeface="Arial"/>
                          <a:ea typeface="Times New Roman"/>
                          <a:cs typeface="Times New Roman"/>
                        </a:rPr>
                        <a:t> </a:t>
                      </a:r>
                      <a:endParaRPr lang="en-US" sz="800">
                        <a:latin typeface="Calibri"/>
                        <a:ea typeface="Calibri"/>
                        <a:cs typeface="Times New Roman"/>
                      </a:endParaRPr>
                    </a:p>
                  </a:txBody>
                  <a:tcPr marL="50936" marR="5093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nSpc>
                          <a:spcPct val="115000"/>
                        </a:lnSpc>
                        <a:spcBef>
                          <a:spcPts val="0"/>
                        </a:spcBef>
                        <a:spcAft>
                          <a:spcPts val="0"/>
                        </a:spcAft>
                      </a:pPr>
                      <a:r>
                        <a:rPr lang="en-US" sz="700">
                          <a:latin typeface="Arial"/>
                          <a:ea typeface="Times New Roman"/>
                          <a:cs typeface="Times New Roman"/>
                        </a:rPr>
                        <a:t> </a:t>
                      </a:r>
                      <a:endParaRPr lang="en-US" sz="800">
                        <a:latin typeface="Calibri"/>
                        <a:ea typeface="Calibri"/>
                        <a:cs typeface="Times New Roman"/>
                      </a:endParaRPr>
                    </a:p>
                  </a:txBody>
                  <a:tcPr marL="50936" marR="5093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nSpc>
                          <a:spcPct val="115000"/>
                        </a:lnSpc>
                        <a:spcBef>
                          <a:spcPts val="0"/>
                        </a:spcBef>
                        <a:spcAft>
                          <a:spcPts val="0"/>
                        </a:spcAft>
                      </a:pPr>
                      <a:r>
                        <a:rPr lang="en-US" sz="700">
                          <a:latin typeface="Arial"/>
                          <a:ea typeface="Times New Roman"/>
                          <a:cs typeface="Times New Roman"/>
                        </a:rPr>
                        <a:t> </a:t>
                      </a:r>
                      <a:endParaRPr lang="en-US" sz="800">
                        <a:latin typeface="Calibri"/>
                        <a:ea typeface="Calibri"/>
                        <a:cs typeface="Times New Roman"/>
                      </a:endParaRPr>
                    </a:p>
                  </a:txBody>
                  <a:tcPr marL="50936" marR="5093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nSpc>
                          <a:spcPct val="115000"/>
                        </a:lnSpc>
                        <a:spcBef>
                          <a:spcPts val="0"/>
                        </a:spcBef>
                        <a:spcAft>
                          <a:spcPts val="0"/>
                        </a:spcAft>
                      </a:pPr>
                      <a:r>
                        <a:rPr lang="en-US" sz="700" dirty="0">
                          <a:latin typeface="Arial"/>
                          <a:ea typeface="Times New Roman"/>
                          <a:cs typeface="Times New Roman"/>
                        </a:rPr>
                        <a:t> </a:t>
                      </a:r>
                      <a:endParaRPr lang="en-US" sz="800" dirty="0">
                        <a:latin typeface="Calibri"/>
                        <a:ea typeface="Calibri"/>
                        <a:cs typeface="Times New Roman"/>
                      </a:endParaRPr>
                    </a:p>
                  </a:txBody>
                  <a:tcPr marL="50936" marR="5093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r>
              <a:tr h="416064">
                <a:tc>
                  <a:txBody>
                    <a:bodyPr/>
                    <a:lstStyle/>
                    <a:p>
                      <a:pPr marL="0" marR="0">
                        <a:lnSpc>
                          <a:spcPct val="115000"/>
                        </a:lnSpc>
                        <a:spcBef>
                          <a:spcPts val="0"/>
                        </a:spcBef>
                        <a:spcAft>
                          <a:spcPts val="0"/>
                        </a:spcAft>
                      </a:pPr>
                      <a:r>
                        <a:rPr lang="en-US" sz="900" dirty="0">
                          <a:latin typeface="Calibri"/>
                          <a:ea typeface="Times New Roman"/>
                          <a:cs typeface="Arial"/>
                        </a:rPr>
                        <a:t>DR.1</a:t>
                      </a:r>
                      <a:endParaRPr lang="en-US" sz="900" dirty="0">
                        <a:latin typeface="Calibri"/>
                        <a:ea typeface="Calibri"/>
                        <a:cs typeface="Times New Roman"/>
                      </a:endParaRPr>
                    </a:p>
                  </a:txBody>
                  <a:tcPr marL="50936" marR="509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dirty="0">
                          <a:latin typeface="Calibri"/>
                          <a:ea typeface="Times New Roman"/>
                          <a:cs typeface="Arial"/>
                        </a:rPr>
                        <a:t>Materials shall be manufactured and of raw materials extracted within 500 miles of project site.  </a:t>
                      </a:r>
                      <a:endParaRPr lang="en-US" sz="900" dirty="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latin typeface="Calibri"/>
                          <a:ea typeface="Times New Roman"/>
                          <a:cs typeface="Arial"/>
                        </a:rPr>
                        <a:t> </a:t>
                      </a:r>
                      <a:endParaRPr lang="en-US" sz="90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7F7F7F"/>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X</a:t>
                      </a:r>
                      <a:endParaRPr lang="en-US" sz="900" dirty="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X</a:t>
                      </a:r>
                      <a:endParaRPr lang="en-US" sz="900" dirty="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X</a:t>
                      </a:r>
                      <a:endParaRPr lang="en-US" sz="900" dirty="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X</a:t>
                      </a:r>
                      <a:endParaRPr lang="en-US" sz="900" dirty="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X</a:t>
                      </a:r>
                      <a:endParaRPr lang="en-US" sz="900" dirty="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X</a:t>
                      </a:r>
                      <a:endParaRPr lang="en-US" sz="900" dirty="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X</a:t>
                      </a:r>
                      <a:endParaRPr lang="en-US" sz="900" dirty="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latin typeface="Calibri"/>
                          <a:ea typeface="Times New Roman"/>
                          <a:cs typeface="Arial"/>
                        </a:rPr>
                        <a:t>X</a:t>
                      </a:r>
                      <a:endParaRPr lang="en-US" sz="90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X</a:t>
                      </a:r>
                      <a:endParaRPr lang="en-US" sz="900" dirty="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latin typeface="Calibri"/>
                          <a:ea typeface="Times New Roman"/>
                          <a:cs typeface="Arial"/>
                        </a:rPr>
                        <a:t>X</a:t>
                      </a:r>
                      <a:endParaRPr lang="en-US" sz="90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X</a:t>
                      </a:r>
                      <a:endParaRPr lang="en-US" sz="900" dirty="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X</a:t>
                      </a:r>
                      <a:endParaRPr lang="en-US" sz="900" dirty="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423485">
                <a:tc>
                  <a:txBody>
                    <a:bodyPr/>
                    <a:lstStyle/>
                    <a:p>
                      <a:pPr marL="0" marR="0">
                        <a:lnSpc>
                          <a:spcPct val="115000"/>
                        </a:lnSpc>
                        <a:spcBef>
                          <a:spcPts val="0"/>
                        </a:spcBef>
                        <a:spcAft>
                          <a:spcPts val="0"/>
                        </a:spcAft>
                      </a:pPr>
                      <a:r>
                        <a:rPr lang="en-US" sz="900">
                          <a:latin typeface="Calibri"/>
                          <a:ea typeface="Times New Roman"/>
                          <a:cs typeface="Arial"/>
                        </a:rPr>
                        <a:t>DR.2</a:t>
                      </a:r>
                      <a:endParaRPr lang="en-US" sz="900">
                        <a:latin typeface="Calibri"/>
                        <a:ea typeface="Calibri"/>
                        <a:cs typeface="Times New Roman"/>
                      </a:endParaRPr>
                    </a:p>
                  </a:txBody>
                  <a:tcPr marL="50936" marR="509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900" dirty="0">
                          <a:latin typeface="Calibri"/>
                          <a:ea typeface="Times New Roman"/>
                          <a:cs typeface="Arial"/>
                        </a:rPr>
                        <a:t>Provide products from manufacturers with program for reclaiming construction scrap, waste materials, and packaging.</a:t>
                      </a:r>
                      <a:endParaRPr lang="en-US" sz="900" dirty="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 </a:t>
                      </a:r>
                      <a:endParaRPr lang="en-US" sz="900" dirty="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7F7F7F"/>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 </a:t>
                      </a:r>
                      <a:endParaRPr lang="en-US" sz="900" dirty="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 </a:t>
                      </a:r>
                      <a:endParaRPr lang="en-US" sz="900" dirty="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 </a:t>
                      </a:r>
                      <a:endParaRPr lang="en-US" sz="900" dirty="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 </a:t>
                      </a:r>
                      <a:endParaRPr lang="en-US" sz="900" dirty="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 </a:t>
                      </a:r>
                      <a:endParaRPr lang="en-US" sz="900" dirty="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 </a:t>
                      </a:r>
                      <a:endParaRPr lang="en-US" sz="900" dirty="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a:latin typeface="Calibri"/>
                          <a:ea typeface="Times New Roman"/>
                          <a:cs typeface="Arial"/>
                        </a:rPr>
                        <a:t> </a:t>
                      </a:r>
                      <a:endParaRPr lang="en-US" sz="90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a:latin typeface="Calibri"/>
                          <a:ea typeface="Times New Roman"/>
                          <a:cs typeface="Arial"/>
                        </a:rPr>
                        <a:t> </a:t>
                      </a:r>
                      <a:endParaRPr lang="en-US" sz="90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a:latin typeface="Calibri"/>
                          <a:ea typeface="Times New Roman"/>
                          <a:cs typeface="Arial"/>
                        </a:rPr>
                        <a:t>X</a:t>
                      </a:r>
                      <a:endParaRPr lang="en-US" sz="90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a:latin typeface="Calibri"/>
                          <a:ea typeface="Times New Roman"/>
                          <a:cs typeface="Arial"/>
                        </a:rPr>
                        <a:t> </a:t>
                      </a:r>
                      <a:endParaRPr lang="en-US" sz="90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a:latin typeface="Calibri"/>
                          <a:ea typeface="Times New Roman"/>
                          <a:cs typeface="Arial"/>
                        </a:rPr>
                        <a:t>X</a:t>
                      </a:r>
                      <a:endParaRPr lang="en-US" sz="90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 </a:t>
                      </a:r>
                      <a:endParaRPr lang="en-US" sz="900" dirty="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564646">
                <a:tc>
                  <a:txBody>
                    <a:bodyPr/>
                    <a:lstStyle/>
                    <a:p>
                      <a:pPr marL="0" marR="0">
                        <a:lnSpc>
                          <a:spcPct val="115000"/>
                        </a:lnSpc>
                        <a:spcBef>
                          <a:spcPts val="0"/>
                        </a:spcBef>
                        <a:spcAft>
                          <a:spcPts val="0"/>
                        </a:spcAft>
                      </a:pPr>
                      <a:r>
                        <a:rPr lang="en-US" sz="900" dirty="0">
                          <a:latin typeface="Calibri"/>
                          <a:ea typeface="Times New Roman"/>
                          <a:cs typeface="Arial"/>
                        </a:rPr>
                        <a:t>DR.3</a:t>
                      </a:r>
                      <a:endParaRPr lang="en-US" sz="900" dirty="0">
                        <a:latin typeface="Calibri"/>
                        <a:ea typeface="Calibri"/>
                        <a:cs typeface="Times New Roman"/>
                      </a:endParaRPr>
                    </a:p>
                  </a:txBody>
                  <a:tcPr marL="50936" marR="509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dirty="0">
                          <a:latin typeface="Calibri"/>
                          <a:ea typeface="Times New Roman"/>
                          <a:cs typeface="Arial"/>
                        </a:rPr>
                        <a:t>Provide materials with recycled content such that sum of post-consumer recycled content plus one-half of pre-consumer recycled content is not less than 10% to 20%.</a:t>
                      </a:r>
                      <a:endParaRPr lang="en-US" sz="900" dirty="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latin typeface="Calibri"/>
                          <a:ea typeface="Times New Roman"/>
                          <a:cs typeface="Arial"/>
                        </a:rPr>
                        <a:t> </a:t>
                      </a:r>
                      <a:endParaRPr lang="en-US" sz="90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7F7F7F"/>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 </a:t>
                      </a:r>
                      <a:endParaRPr lang="en-US" sz="900" dirty="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 </a:t>
                      </a:r>
                      <a:endParaRPr lang="en-US" sz="900" dirty="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X</a:t>
                      </a:r>
                      <a:endParaRPr lang="en-US" sz="900" dirty="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 </a:t>
                      </a:r>
                      <a:endParaRPr lang="en-US" sz="900" dirty="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 </a:t>
                      </a:r>
                      <a:endParaRPr lang="en-US" sz="900" dirty="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 </a:t>
                      </a:r>
                      <a:endParaRPr lang="en-US" sz="900" dirty="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 </a:t>
                      </a:r>
                      <a:endParaRPr lang="en-US" sz="900" dirty="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 </a:t>
                      </a:r>
                      <a:endParaRPr lang="en-US" sz="900" dirty="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 </a:t>
                      </a:r>
                      <a:endParaRPr lang="en-US" sz="900" dirty="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 </a:t>
                      </a:r>
                      <a:endParaRPr lang="en-US" sz="900" dirty="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 </a:t>
                      </a:r>
                      <a:endParaRPr lang="en-US" sz="900" dirty="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 </a:t>
                      </a:r>
                      <a:endParaRPr lang="en-US" sz="900" dirty="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564646">
                <a:tc>
                  <a:txBody>
                    <a:bodyPr/>
                    <a:lstStyle/>
                    <a:p>
                      <a:pPr marL="0" marR="0">
                        <a:lnSpc>
                          <a:spcPct val="115000"/>
                        </a:lnSpc>
                        <a:spcBef>
                          <a:spcPts val="0"/>
                        </a:spcBef>
                        <a:spcAft>
                          <a:spcPts val="0"/>
                        </a:spcAft>
                      </a:pPr>
                      <a:r>
                        <a:rPr lang="en-US" sz="900">
                          <a:latin typeface="Calibri"/>
                          <a:ea typeface="Times New Roman"/>
                          <a:cs typeface="Arial"/>
                        </a:rPr>
                        <a:t>DR.4</a:t>
                      </a:r>
                      <a:endParaRPr lang="en-US" sz="900">
                        <a:latin typeface="Calibri"/>
                        <a:ea typeface="Calibri"/>
                        <a:cs typeface="Times New Roman"/>
                      </a:endParaRPr>
                    </a:p>
                  </a:txBody>
                  <a:tcPr marL="50936" marR="509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900" dirty="0">
                          <a:latin typeface="Calibri"/>
                          <a:ea typeface="Times New Roman"/>
                          <a:cs typeface="Arial"/>
                        </a:rPr>
                        <a:t>Provide materials with recycled content such that sum of post-consumer recycled content plus one-half of pre-consumer recycled content is not less than 10% to 25%.</a:t>
                      </a:r>
                      <a:endParaRPr lang="en-US" sz="900" dirty="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a:latin typeface="Calibri"/>
                          <a:ea typeface="Times New Roman"/>
                          <a:cs typeface="Arial"/>
                        </a:rPr>
                        <a:t> </a:t>
                      </a:r>
                      <a:endParaRPr lang="en-US" sz="90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7F7F7F"/>
                    </a:solidFill>
                  </a:tcPr>
                </a:tc>
                <a:tc>
                  <a:txBody>
                    <a:bodyPr/>
                    <a:lstStyle/>
                    <a:p>
                      <a:pPr marL="0" marR="0" algn="ctr">
                        <a:lnSpc>
                          <a:spcPct val="115000"/>
                        </a:lnSpc>
                        <a:spcBef>
                          <a:spcPts val="0"/>
                        </a:spcBef>
                        <a:spcAft>
                          <a:spcPts val="0"/>
                        </a:spcAft>
                      </a:pPr>
                      <a:r>
                        <a:rPr lang="en-US" sz="900">
                          <a:latin typeface="Calibri"/>
                          <a:ea typeface="Times New Roman"/>
                          <a:cs typeface="Arial"/>
                        </a:rPr>
                        <a:t>X</a:t>
                      </a:r>
                      <a:endParaRPr lang="en-US" sz="90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a:latin typeface="Calibri"/>
                          <a:ea typeface="Times New Roman"/>
                          <a:cs typeface="Arial"/>
                        </a:rPr>
                        <a:t> </a:t>
                      </a:r>
                      <a:endParaRPr lang="en-US" sz="90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a:latin typeface="Calibri"/>
                          <a:ea typeface="Times New Roman"/>
                          <a:cs typeface="Arial"/>
                        </a:rPr>
                        <a:t> </a:t>
                      </a:r>
                      <a:endParaRPr lang="en-US" sz="90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a:latin typeface="Calibri"/>
                          <a:ea typeface="Times New Roman"/>
                          <a:cs typeface="Arial"/>
                        </a:rPr>
                        <a:t> </a:t>
                      </a:r>
                      <a:endParaRPr lang="en-US" sz="90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a:latin typeface="Calibri"/>
                          <a:ea typeface="Times New Roman"/>
                          <a:cs typeface="Arial"/>
                        </a:rPr>
                        <a:t> </a:t>
                      </a:r>
                      <a:endParaRPr lang="en-US" sz="90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a:latin typeface="Calibri"/>
                          <a:ea typeface="Times New Roman"/>
                          <a:cs typeface="Arial"/>
                        </a:rPr>
                        <a:t> </a:t>
                      </a:r>
                      <a:endParaRPr lang="en-US" sz="90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a:latin typeface="Calibri"/>
                          <a:ea typeface="Times New Roman"/>
                          <a:cs typeface="Arial"/>
                        </a:rPr>
                        <a:t> </a:t>
                      </a:r>
                      <a:endParaRPr lang="en-US" sz="90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 </a:t>
                      </a:r>
                      <a:endParaRPr lang="en-US" sz="900" dirty="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 </a:t>
                      </a:r>
                      <a:endParaRPr lang="en-US" sz="900" dirty="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 </a:t>
                      </a:r>
                      <a:endParaRPr lang="en-US" sz="900" dirty="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 </a:t>
                      </a:r>
                      <a:endParaRPr lang="en-US" sz="900" dirty="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 </a:t>
                      </a:r>
                      <a:endParaRPr lang="en-US" sz="900" dirty="0">
                        <a:latin typeface="Calibri"/>
                        <a:ea typeface="Calibri"/>
                        <a:cs typeface="Times New Roman"/>
                      </a:endParaRPr>
                    </a:p>
                  </a:txBody>
                  <a:tcPr marL="50936" marR="50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bl>
          </a:graphicData>
        </a:graphic>
      </p:graphicFrame>
      <p:graphicFrame>
        <p:nvGraphicFramePr>
          <p:cNvPr id="24" name="Table 23"/>
          <p:cNvGraphicFramePr>
            <a:graphicFrameLocks noGrp="1"/>
          </p:cNvGraphicFramePr>
          <p:nvPr/>
        </p:nvGraphicFramePr>
        <p:xfrm>
          <a:off x="1219200" y="1905003"/>
          <a:ext cx="6857998" cy="3667411"/>
        </p:xfrm>
        <a:graphic>
          <a:graphicData uri="http://schemas.openxmlformats.org/drawingml/2006/table">
            <a:tbl>
              <a:tblPr/>
              <a:tblGrid>
                <a:gridCol w="745349"/>
                <a:gridCol w="2828431"/>
                <a:gridCol w="318981"/>
                <a:gridCol w="222037"/>
                <a:gridCol w="228600"/>
                <a:gridCol w="228600"/>
                <a:gridCol w="228600"/>
                <a:gridCol w="228600"/>
                <a:gridCol w="381000"/>
                <a:gridCol w="228600"/>
                <a:gridCol w="228600"/>
                <a:gridCol w="381000"/>
                <a:gridCol w="381000"/>
                <a:gridCol w="228600"/>
              </a:tblGrid>
              <a:tr h="1213648">
                <a:tc rowSpan="3" gridSpan="2">
                  <a:txBody>
                    <a:bodyPr/>
                    <a:lstStyle/>
                    <a:p>
                      <a:pPr marL="0" marR="0" algn="ctr">
                        <a:lnSpc>
                          <a:spcPct val="115000"/>
                        </a:lnSpc>
                        <a:spcBef>
                          <a:spcPts val="0"/>
                        </a:spcBef>
                        <a:spcAft>
                          <a:spcPts val="0"/>
                        </a:spcAft>
                      </a:pPr>
                      <a:r>
                        <a:rPr lang="en-US" sz="1100" b="1" dirty="0">
                          <a:latin typeface="Calibri"/>
                          <a:ea typeface="Times New Roman"/>
                          <a:cs typeface="Arial"/>
                        </a:rPr>
                        <a:t>Waste Management</a:t>
                      </a:r>
                      <a:endParaRPr lang="en-US" sz="800" dirty="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hMerge="1">
                  <a:txBody>
                    <a:bodyPr/>
                    <a:lstStyle/>
                    <a:p>
                      <a:endParaRPr lang="en-US"/>
                    </a:p>
                  </a:txBody>
                  <a:tcPr/>
                </a:tc>
                <a:tc>
                  <a:txBody>
                    <a:bodyPr/>
                    <a:lstStyle/>
                    <a:p>
                      <a:pPr marL="0" marR="0">
                        <a:lnSpc>
                          <a:spcPct val="115000"/>
                        </a:lnSpc>
                        <a:spcBef>
                          <a:spcPts val="0"/>
                        </a:spcBef>
                        <a:spcAft>
                          <a:spcPts val="0"/>
                        </a:spcAft>
                      </a:pPr>
                      <a:r>
                        <a:rPr lang="en-US" sz="700" dirty="0">
                          <a:latin typeface="Calibri"/>
                          <a:ea typeface="Times New Roman"/>
                          <a:cs typeface="Arial"/>
                        </a:rPr>
                        <a:t> </a:t>
                      </a:r>
                      <a:endParaRPr lang="en-US" sz="800" dirty="0">
                        <a:latin typeface="Calibri"/>
                        <a:ea typeface="Calibri"/>
                        <a:cs typeface="Times New Roman"/>
                      </a:endParaRPr>
                    </a:p>
                  </a:txBody>
                  <a:tcPr marL="49277" marR="49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F7F7F"/>
                    </a:solidFill>
                  </a:tcPr>
                </a:tc>
                <a:tc>
                  <a:txBody>
                    <a:bodyPr/>
                    <a:lstStyle/>
                    <a:p>
                      <a:pPr marL="0" marR="0">
                        <a:lnSpc>
                          <a:spcPct val="115000"/>
                        </a:lnSpc>
                        <a:spcBef>
                          <a:spcPts val="0"/>
                        </a:spcBef>
                        <a:spcAft>
                          <a:spcPts val="0"/>
                        </a:spcAft>
                      </a:pPr>
                      <a:r>
                        <a:rPr lang="en-US" sz="900" dirty="0">
                          <a:latin typeface="Calibri"/>
                          <a:ea typeface="Times New Roman"/>
                          <a:cs typeface="Arial"/>
                        </a:rPr>
                        <a:t>Tempered Glass Railings</a:t>
                      </a:r>
                      <a:endParaRPr lang="en-US" sz="900" dirty="0">
                        <a:latin typeface="Calibri"/>
                        <a:ea typeface="Calibri"/>
                        <a:cs typeface="Times New Roman"/>
                      </a:endParaRPr>
                    </a:p>
                  </a:txBody>
                  <a:tcPr marL="49277" marR="49277"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900" dirty="0">
                          <a:latin typeface="Calibri"/>
                          <a:ea typeface="Times New Roman"/>
                          <a:cs typeface="Arial"/>
                        </a:rPr>
                        <a:t>Misc. Rough Carpentry</a:t>
                      </a:r>
                      <a:endParaRPr lang="en-US" sz="900" dirty="0">
                        <a:latin typeface="Calibri"/>
                        <a:ea typeface="Calibri"/>
                        <a:cs typeface="Times New Roman"/>
                      </a:endParaRPr>
                    </a:p>
                  </a:txBody>
                  <a:tcPr marL="49277" marR="49277"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dirty="0">
                          <a:latin typeface="Calibri"/>
                          <a:ea typeface="Times New Roman"/>
                          <a:cs typeface="Arial"/>
                        </a:rPr>
                        <a:t>Gypsum Sheathing</a:t>
                      </a:r>
                      <a:endParaRPr lang="en-US" sz="900" dirty="0">
                        <a:latin typeface="Calibri"/>
                        <a:ea typeface="Calibri"/>
                        <a:cs typeface="Times New Roman"/>
                      </a:endParaRPr>
                    </a:p>
                  </a:txBody>
                  <a:tcPr marL="49277" marR="49277"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900" dirty="0">
                          <a:latin typeface="Calibri"/>
                          <a:ea typeface="Times New Roman"/>
                          <a:cs typeface="Arial"/>
                        </a:rPr>
                        <a:t>Architectural Woodwork</a:t>
                      </a:r>
                      <a:endParaRPr lang="en-US" sz="900" dirty="0">
                        <a:latin typeface="Calibri"/>
                        <a:ea typeface="Calibri"/>
                        <a:cs typeface="Times New Roman"/>
                      </a:endParaRPr>
                    </a:p>
                  </a:txBody>
                  <a:tcPr marL="49277" marR="49277"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dirty="0">
                          <a:latin typeface="Calibri"/>
                          <a:ea typeface="Times New Roman"/>
                          <a:cs typeface="Arial"/>
                        </a:rPr>
                        <a:t>Building Insulation</a:t>
                      </a:r>
                      <a:endParaRPr lang="en-US" sz="900" dirty="0">
                        <a:latin typeface="Calibri"/>
                        <a:ea typeface="Calibri"/>
                        <a:cs typeface="Times New Roman"/>
                      </a:endParaRPr>
                    </a:p>
                  </a:txBody>
                  <a:tcPr marL="49277" marR="49277"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900" dirty="0" err="1">
                          <a:latin typeface="Calibri"/>
                          <a:ea typeface="Times New Roman"/>
                          <a:cs typeface="Arial"/>
                        </a:rPr>
                        <a:t>Cementitious</a:t>
                      </a:r>
                      <a:r>
                        <a:rPr lang="en-US" sz="900" dirty="0">
                          <a:latin typeface="Calibri"/>
                          <a:ea typeface="Times New Roman"/>
                          <a:cs typeface="Arial"/>
                        </a:rPr>
                        <a:t> Waterproofing</a:t>
                      </a:r>
                      <a:endParaRPr lang="en-US" sz="900" dirty="0">
                        <a:latin typeface="Calibri"/>
                        <a:ea typeface="Calibri"/>
                        <a:cs typeface="Times New Roman"/>
                      </a:endParaRPr>
                    </a:p>
                  </a:txBody>
                  <a:tcPr marL="49277" marR="49277"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dirty="0">
                          <a:latin typeface="Calibri"/>
                          <a:ea typeface="Times New Roman"/>
                          <a:cs typeface="Arial"/>
                        </a:rPr>
                        <a:t>Thermal Insulation</a:t>
                      </a:r>
                      <a:endParaRPr lang="en-US" sz="900" dirty="0">
                        <a:latin typeface="Calibri"/>
                        <a:ea typeface="Calibri"/>
                        <a:cs typeface="Times New Roman"/>
                      </a:endParaRPr>
                    </a:p>
                  </a:txBody>
                  <a:tcPr marL="49277" marR="49277"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900" dirty="0">
                          <a:latin typeface="Calibri"/>
                          <a:ea typeface="Times New Roman"/>
                          <a:cs typeface="Arial"/>
                        </a:rPr>
                        <a:t>Metal Panels</a:t>
                      </a:r>
                      <a:endParaRPr lang="en-US" sz="900" dirty="0">
                        <a:latin typeface="Calibri"/>
                        <a:ea typeface="Calibri"/>
                        <a:cs typeface="Times New Roman"/>
                      </a:endParaRPr>
                    </a:p>
                  </a:txBody>
                  <a:tcPr marL="49277" marR="49277"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dirty="0">
                          <a:latin typeface="Calibri"/>
                          <a:ea typeface="Times New Roman"/>
                          <a:cs typeface="Arial"/>
                        </a:rPr>
                        <a:t>Thermoplastic Membrane Roofing</a:t>
                      </a:r>
                      <a:endParaRPr lang="en-US" sz="900" dirty="0">
                        <a:latin typeface="Calibri"/>
                        <a:ea typeface="Calibri"/>
                        <a:cs typeface="Times New Roman"/>
                      </a:endParaRPr>
                    </a:p>
                  </a:txBody>
                  <a:tcPr marL="49277" marR="49277"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900" dirty="0" err="1">
                          <a:latin typeface="Calibri"/>
                          <a:ea typeface="Times New Roman"/>
                          <a:cs typeface="Arial"/>
                        </a:rPr>
                        <a:t>Cementitious</a:t>
                      </a:r>
                      <a:r>
                        <a:rPr lang="en-US" sz="900" dirty="0">
                          <a:latin typeface="Calibri"/>
                          <a:ea typeface="Times New Roman"/>
                          <a:cs typeface="Arial"/>
                        </a:rPr>
                        <a:t> Fireproofing</a:t>
                      </a:r>
                      <a:endParaRPr lang="en-US" sz="900" dirty="0">
                        <a:latin typeface="Calibri"/>
                        <a:ea typeface="Calibri"/>
                        <a:cs typeface="Times New Roman"/>
                      </a:endParaRPr>
                    </a:p>
                  </a:txBody>
                  <a:tcPr marL="49277" marR="49277"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dirty="0" err="1">
                          <a:latin typeface="Calibri"/>
                          <a:ea typeface="Times New Roman"/>
                          <a:cs typeface="Arial"/>
                        </a:rPr>
                        <a:t>Firestopping</a:t>
                      </a:r>
                      <a:endParaRPr lang="en-US" sz="900" dirty="0">
                        <a:latin typeface="Calibri"/>
                        <a:ea typeface="Calibri"/>
                        <a:cs typeface="Times New Roman"/>
                      </a:endParaRPr>
                    </a:p>
                  </a:txBody>
                  <a:tcPr marL="49277" marR="49277"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17775">
                <a:tc gridSpan="2" vMerge="1">
                  <a:txBody>
                    <a:bodyPr/>
                    <a:lstStyle/>
                    <a:p>
                      <a:endParaRPr lang="en-US"/>
                    </a:p>
                  </a:txBody>
                  <a:tcPr/>
                </a:tc>
                <a:tc hMerge="1" vMerge="1">
                  <a:txBody>
                    <a:bodyPr/>
                    <a:lstStyle/>
                    <a:p>
                      <a:endParaRPr lang="en-US"/>
                    </a:p>
                  </a:txBody>
                  <a:tcPr/>
                </a:tc>
                <a:tc>
                  <a:txBody>
                    <a:bodyPr/>
                    <a:lstStyle/>
                    <a:p>
                      <a:pPr marL="0" marR="0">
                        <a:lnSpc>
                          <a:spcPct val="115000"/>
                        </a:lnSpc>
                        <a:spcBef>
                          <a:spcPts val="0"/>
                        </a:spcBef>
                        <a:spcAft>
                          <a:spcPts val="0"/>
                        </a:spcAft>
                      </a:pPr>
                      <a:r>
                        <a:rPr lang="en-US" sz="700">
                          <a:latin typeface="Calibri"/>
                          <a:ea typeface="Times New Roman"/>
                          <a:cs typeface="Arial"/>
                        </a:rPr>
                        <a:t> </a:t>
                      </a:r>
                      <a:endParaRPr lang="en-US" sz="800">
                        <a:latin typeface="Calibri"/>
                        <a:ea typeface="Calibri"/>
                        <a:cs typeface="Times New Roman"/>
                      </a:endParaRPr>
                    </a:p>
                  </a:txBody>
                  <a:tcPr marL="49277" marR="49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7F7F7F"/>
                    </a:solidFill>
                  </a:tcPr>
                </a:tc>
                <a:tc>
                  <a:txBody>
                    <a:bodyPr/>
                    <a:lstStyle/>
                    <a:p>
                      <a:endParaRPr lang="en-US" sz="1900"/>
                    </a:p>
                  </a:txBody>
                  <a:tcPr marL="49277" marR="49277"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endParaRPr lang="en-US" sz="1900"/>
                    </a:p>
                  </a:txBody>
                  <a:tcPr marL="49277" marR="49277"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900"/>
                    </a:p>
                  </a:txBody>
                  <a:tcPr marL="49277" marR="49277"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endParaRPr lang="en-US" sz="1900"/>
                    </a:p>
                  </a:txBody>
                  <a:tcPr marL="49277" marR="49277"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900"/>
                    </a:p>
                  </a:txBody>
                  <a:tcPr marL="49277" marR="49277"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endParaRPr lang="en-US" sz="1900"/>
                    </a:p>
                  </a:txBody>
                  <a:tcPr marL="49277" marR="49277"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900"/>
                    </a:p>
                  </a:txBody>
                  <a:tcPr marL="49277" marR="49277"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endParaRPr lang="en-US" sz="1900"/>
                    </a:p>
                  </a:txBody>
                  <a:tcPr marL="49277" marR="49277"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900"/>
                    </a:p>
                  </a:txBody>
                  <a:tcPr marL="49277" marR="49277"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endParaRPr lang="en-US" sz="1900"/>
                    </a:p>
                  </a:txBody>
                  <a:tcPr marL="49277" marR="49277"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900"/>
                    </a:p>
                  </a:txBody>
                  <a:tcPr marL="49277" marR="49277"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55964">
                <a:tc gridSpan="2" vMerge="1">
                  <a:txBody>
                    <a:bodyPr/>
                    <a:lstStyle/>
                    <a:p>
                      <a:endParaRPr lang="en-US"/>
                    </a:p>
                  </a:txBody>
                  <a:tcPr/>
                </a:tc>
                <a:tc hMerge="1" vMerge="1">
                  <a:txBody>
                    <a:bodyPr/>
                    <a:lstStyle/>
                    <a:p>
                      <a:endParaRPr lang="en-US"/>
                    </a:p>
                  </a:txBody>
                  <a:tcPr/>
                </a:tc>
                <a:tc>
                  <a:txBody>
                    <a:bodyPr/>
                    <a:lstStyle/>
                    <a:p>
                      <a:pPr marL="0" marR="0">
                        <a:lnSpc>
                          <a:spcPct val="115000"/>
                        </a:lnSpc>
                        <a:spcBef>
                          <a:spcPts val="0"/>
                        </a:spcBef>
                        <a:spcAft>
                          <a:spcPts val="0"/>
                        </a:spcAft>
                      </a:pPr>
                      <a:r>
                        <a:rPr lang="en-US" sz="700">
                          <a:latin typeface="Calibri"/>
                          <a:ea typeface="Times New Roman"/>
                          <a:cs typeface="Arial"/>
                        </a:rPr>
                        <a:t> </a:t>
                      </a:r>
                      <a:endParaRPr lang="en-US" sz="800">
                        <a:latin typeface="Calibri"/>
                        <a:ea typeface="Calibri"/>
                        <a:cs typeface="Times New Roman"/>
                      </a:endParaRPr>
                    </a:p>
                  </a:txBody>
                  <a:tcPr marL="49277" marR="49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7F7F7F"/>
                    </a:solidFill>
                  </a:tcPr>
                </a:tc>
                <a:tc>
                  <a:txBody>
                    <a:bodyPr/>
                    <a:lstStyle/>
                    <a:p>
                      <a:pPr marL="0" marR="0">
                        <a:lnSpc>
                          <a:spcPct val="115000"/>
                        </a:lnSpc>
                        <a:spcBef>
                          <a:spcPts val="0"/>
                        </a:spcBef>
                        <a:spcAft>
                          <a:spcPts val="0"/>
                        </a:spcAft>
                      </a:pPr>
                      <a:r>
                        <a:rPr lang="en-US" sz="700">
                          <a:latin typeface="Calibri"/>
                          <a:ea typeface="Times New Roman"/>
                          <a:cs typeface="Arial"/>
                        </a:rPr>
                        <a:t>S.16</a:t>
                      </a:r>
                      <a:endParaRPr lang="en-US" sz="800">
                        <a:latin typeface="Calibri"/>
                        <a:ea typeface="Calibri"/>
                        <a:cs typeface="Times New Roman"/>
                      </a:endParaRPr>
                    </a:p>
                  </a:txBody>
                  <a:tcPr marL="49277" marR="49277"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700">
                          <a:latin typeface="Calibri"/>
                          <a:ea typeface="Times New Roman"/>
                          <a:cs typeface="Arial"/>
                        </a:rPr>
                        <a:t>S.17</a:t>
                      </a:r>
                      <a:endParaRPr lang="en-US" sz="800">
                        <a:latin typeface="Calibri"/>
                        <a:ea typeface="Calibri"/>
                        <a:cs typeface="Times New Roman"/>
                      </a:endParaRPr>
                    </a:p>
                  </a:txBody>
                  <a:tcPr marL="49277" marR="49277"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700">
                          <a:latin typeface="Calibri"/>
                          <a:ea typeface="Times New Roman"/>
                          <a:cs typeface="Arial"/>
                        </a:rPr>
                        <a:t>S.18</a:t>
                      </a:r>
                      <a:endParaRPr lang="en-US" sz="800">
                        <a:latin typeface="Calibri"/>
                        <a:ea typeface="Calibri"/>
                        <a:cs typeface="Times New Roman"/>
                      </a:endParaRPr>
                    </a:p>
                  </a:txBody>
                  <a:tcPr marL="49277" marR="49277"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700">
                          <a:latin typeface="Calibri"/>
                          <a:ea typeface="Times New Roman"/>
                          <a:cs typeface="Arial"/>
                        </a:rPr>
                        <a:t>S.19</a:t>
                      </a:r>
                      <a:endParaRPr lang="en-US" sz="800">
                        <a:latin typeface="Calibri"/>
                        <a:ea typeface="Calibri"/>
                        <a:cs typeface="Times New Roman"/>
                      </a:endParaRPr>
                    </a:p>
                  </a:txBody>
                  <a:tcPr marL="49277" marR="49277"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700">
                          <a:latin typeface="Calibri"/>
                          <a:ea typeface="Times New Roman"/>
                          <a:cs typeface="Arial"/>
                        </a:rPr>
                        <a:t>S.20</a:t>
                      </a:r>
                      <a:endParaRPr lang="en-US" sz="800">
                        <a:latin typeface="Calibri"/>
                        <a:ea typeface="Calibri"/>
                        <a:cs typeface="Times New Roman"/>
                      </a:endParaRPr>
                    </a:p>
                  </a:txBody>
                  <a:tcPr marL="49277" marR="49277"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700">
                          <a:latin typeface="Calibri"/>
                          <a:ea typeface="Times New Roman"/>
                          <a:cs typeface="Arial"/>
                        </a:rPr>
                        <a:t>S.21</a:t>
                      </a:r>
                      <a:endParaRPr lang="en-US" sz="800">
                        <a:latin typeface="Calibri"/>
                        <a:ea typeface="Calibri"/>
                        <a:cs typeface="Times New Roman"/>
                      </a:endParaRPr>
                    </a:p>
                  </a:txBody>
                  <a:tcPr marL="49277" marR="49277"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700">
                          <a:latin typeface="Calibri"/>
                          <a:ea typeface="Times New Roman"/>
                          <a:cs typeface="Arial"/>
                        </a:rPr>
                        <a:t>S.22</a:t>
                      </a:r>
                      <a:endParaRPr lang="en-US" sz="800">
                        <a:latin typeface="Calibri"/>
                        <a:ea typeface="Calibri"/>
                        <a:cs typeface="Times New Roman"/>
                      </a:endParaRPr>
                    </a:p>
                  </a:txBody>
                  <a:tcPr marL="49277" marR="49277"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700">
                          <a:latin typeface="Calibri"/>
                          <a:ea typeface="Times New Roman"/>
                          <a:cs typeface="Arial"/>
                        </a:rPr>
                        <a:t>S.23</a:t>
                      </a:r>
                      <a:endParaRPr lang="en-US" sz="800">
                        <a:latin typeface="Calibri"/>
                        <a:ea typeface="Calibri"/>
                        <a:cs typeface="Times New Roman"/>
                      </a:endParaRPr>
                    </a:p>
                  </a:txBody>
                  <a:tcPr marL="49277" marR="49277"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700">
                          <a:latin typeface="Calibri"/>
                          <a:ea typeface="Times New Roman"/>
                          <a:cs typeface="Arial"/>
                        </a:rPr>
                        <a:t>S.24</a:t>
                      </a:r>
                      <a:endParaRPr lang="en-US" sz="800">
                        <a:latin typeface="Calibri"/>
                        <a:ea typeface="Calibri"/>
                        <a:cs typeface="Times New Roman"/>
                      </a:endParaRPr>
                    </a:p>
                  </a:txBody>
                  <a:tcPr marL="49277" marR="49277"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700">
                          <a:latin typeface="Calibri"/>
                          <a:ea typeface="Times New Roman"/>
                          <a:cs typeface="Arial"/>
                        </a:rPr>
                        <a:t>S.25</a:t>
                      </a:r>
                      <a:endParaRPr lang="en-US" sz="800">
                        <a:latin typeface="Calibri"/>
                        <a:ea typeface="Calibri"/>
                        <a:cs typeface="Times New Roman"/>
                      </a:endParaRPr>
                    </a:p>
                  </a:txBody>
                  <a:tcPr marL="49277" marR="49277"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700">
                          <a:latin typeface="Calibri"/>
                          <a:ea typeface="Times New Roman"/>
                          <a:cs typeface="Arial"/>
                        </a:rPr>
                        <a:t>S.26</a:t>
                      </a:r>
                      <a:endParaRPr lang="en-US" sz="800">
                        <a:latin typeface="Calibri"/>
                        <a:ea typeface="Calibri"/>
                        <a:cs typeface="Times New Roman"/>
                      </a:endParaRPr>
                    </a:p>
                  </a:txBody>
                  <a:tcPr marL="49277" marR="49277"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17775">
                <a:tc>
                  <a:txBody>
                    <a:bodyPr/>
                    <a:lstStyle/>
                    <a:p>
                      <a:pPr marL="0" marR="0">
                        <a:lnSpc>
                          <a:spcPct val="115000"/>
                        </a:lnSpc>
                        <a:spcBef>
                          <a:spcPts val="0"/>
                        </a:spcBef>
                        <a:spcAft>
                          <a:spcPts val="0"/>
                        </a:spcAft>
                      </a:pPr>
                      <a:r>
                        <a:rPr lang="en-US" sz="700">
                          <a:latin typeface="Calibri"/>
                          <a:ea typeface="Times New Roman"/>
                          <a:cs typeface="Arial"/>
                        </a:rPr>
                        <a:t> </a:t>
                      </a:r>
                      <a:endParaRPr lang="en-US" sz="800">
                        <a:latin typeface="Calibri"/>
                        <a:ea typeface="Calibri"/>
                        <a:cs typeface="Times New Roman"/>
                      </a:endParaRPr>
                    </a:p>
                  </a:txBody>
                  <a:tcPr marL="49277" marR="4927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nSpc>
                          <a:spcPct val="115000"/>
                        </a:lnSpc>
                        <a:spcBef>
                          <a:spcPts val="0"/>
                        </a:spcBef>
                        <a:spcAft>
                          <a:spcPts val="0"/>
                        </a:spcAft>
                      </a:pPr>
                      <a:r>
                        <a:rPr lang="en-US" sz="700">
                          <a:latin typeface="Calibri"/>
                          <a:ea typeface="Times New Roman"/>
                          <a:cs typeface="Arial"/>
                        </a:rPr>
                        <a:t> </a:t>
                      </a:r>
                      <a:endParaRPr lang="en-US" sz="800">
                        <a:latin typeface="Calibri"/>
                        <a:ea typeface="Calibri"/>
                        <a:cs typeface="Times New Roman"/>
                      </a:endParaRPr>
                    </a:p>
                  </a:txBody>
                  <a:tcPr marL="49277" marR="4927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ctr">
                        <a:lnSpc>
                          <a:spcPct val="115000"/>
                        </a:lnSpc>
                        <a:spcBef>
                          <a:spcPts val="0"/>
                        </a:spcBef>
                        <a:spcAft>
                          <a:spcPts val="0"/>
                        </a:spcAft>
                      </a:pPr>
                      <a:r>
                        <a:rPr lang="en-US" sz="700">
                          <a:latin typeface="Calibri"/>
                          <a:ea typeface="Times New Roman"/>
                          <a:cs typeface="Arial"/>
                        </a:rPr>
                        <a:t> </a:t>
                      </a:r>
                      <a:endParaRPr lang="en-US" sz="800">
                        <a:latin typeface="Calibri"/>
                        <a:ea typeface="Calibri"/>
                        <a:cs typeface="Times New Roman"/>
                      </a:endParaRPr>
                    </a:p>
                  </a:txBody>
                  <a:tcPr marL="49277" marR="49277" marT="0" marB="0" anchor="ctr">
                    <a:lnL>
                      <a:noFill/>
                    </a:lnL>
                    <a:lnR>
                      <a:noFill/>
                    </a:lnR>
                    <a:lnT>
                      <a:noFill/>
                    </a:lnT>
                    <a:lnB>
                      <a:noFill/>
                    </a:lnB>
                    <a:solidFill>
                      <a:srgbClr val="7F7F7F"/>
                    </a:solidFill>
                  </a:tcPr>
                </a:tc>
                <a:tc>
                  <a:txBody>
                    <a:bodyPr/>
                    <a:lstStyle/>
                    <a:p>
                      <a:pPr marL="0" marR="0" algn="ctr">
                        <a:lnSpc>
                          <a:spcPct val="115000"/>
                        </a:lnSpc>
                        <a:spcBef>
                          <a:spcPts val="0"/>
                        </a:spcBef>
                        <a:spcAft>
                          <a:spcPts val="0"/>
                        </a:spcAft>
                      </a:pPr>
                      <a:r>
                        <a:rPr lang="en-US" sz="700">
                          <a:latin typeface="Calibri"/>
                          <a:ea typeface="Times New Roman"/>
                          <a:cs typeface="Arial"/>
                        </a:rPr>
                        <a:t> </a:t>
                      </a:r>
                      <a:endParaRPr lang="en-US" sz="800">
                        <a:latin typeface="Calibri"/>
                        <a:ea typeface="Calibri"/>
                        <a:cs typeface="Times New Roman"/>
                      </a:endParaRPr>
                    </a:p>
                  </a:txBody>
                  <a:tcPr marL="49277" marR="4927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ctr">
                        <a:lnSpc>
                          <a:spcPct val="115000"/>
                        </a:lnSpc>
                        <a:spcBef>
                          <a:spcPts val="0"/>
                        </a:spcBef>
                        <a:spcAft>
                          <a:spcPts val="0"/>
                        </a:spcAft>
                      </a:pPr>
                      <a:r>
                        <a:rPr lang="en-US" sz="700">
                          <a:latin typeface="Calibri"/>
                          <a:ea typeface="Times New Roman"/>
                          <a:cs typeface="Arial"/>
                        </a:rPr>
                        <a:t> </a:t>
                      </a:r>
                      <a:endParaRPr lang="en-US" sz="800">
                        <a:latin typeface="Calibri"/>
                        <a:ea typeface="Calibri"/>
                        <a:cs typeface="Times New Roman"/>
                      </a:endParaRPr>
                    </a:p>
                  </a:txBody>
                  <a:tcPr marL="49277" marR="4927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ctr">
                        <a:lnSpc>
                          <a:spcPct val="115000"/>
                        </a:lnSpc>
                        <a:spcBef>
                          <a:spcPts val="0"/>
                        </a:spcBef>
                        <a:spcAft>
                          <a:spcPts val="0"/>
                        </a:spcAft>
                      </a:pPr>
                      <a:r>
                        <a:rPr lang="en-US" sz="700">
                          <a:latin typeface="Calibri"/>
                          <a:ea typeface="Times New Roman"/>
                          <a:cs typeface="Arial"/>
                        </a:rPr>
                        <a:t> </a:t>
                      </a:r>
                      <a:endParaRPr lang="en-US" sz="800">
                        <a:latin typeface="Calibri"/>
                        <a:ea typeface="Calibri"/>
                        <a:cs typeface="Times New Roman"/>
                      </a:endParaRPr>
                    </a:p>
                  </a:txBody>
                  <a:tcPr marL="49277" marR="4927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ctr">
                        <a:lnSpc>
                          <a:spcPct val="115000"/>
                        </a:lnSpc>
                        <a:spcBef>
                          <a:spcPts val="0"/>
                        </a:spcBef>
                        <a:spcAft>
                          <a:spcPts val="0"/>
                        </a:spcAft>
                      </a:pPr>
                      <a:r>
                        <a:rPr lang="en-US" sz="700">
                          <a:latin typeface="Calibri"/>
                          <a:ea typeface="Times New Roman"/>
                          <a:cs typeface="Arial"/>
                        </a:rPr>
                        <a:t> </a:t>
                      </a:r>
                      <a:endParaRPr lang="en-US" sz="800">
                        <a:latin typeface="Calibri"/>
                        <a:ea typeface="Calibri"/>
                        <a:cs typeface="Times New Roman"/>
                      </a:endParaRPr>
                    </a:p>
                  </a:txBody>
                  <a:tcPr marL="49277" marR="4927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ctr">
                        <a:lnSpc>
                          <a:spcPct val="115000"/>
                        </a:lnSpc>
                        <a:spcBef>
                          <a:spcPts val="0"/>
                        </a:spcBef>
                        <a:spcAft>
                          <a:spcPts val="0"/>
                        </a:spcAft>
                      </a:pPr>
                      <a:r>
                        <a:rPr lang="en-US" sz="700">
                          <a:latin typeface="Calibri"/>
                          <a:ea typeface="Times New Roman"/>
                          <a:cs typeface="Arial"/>
                        </a:rPr>
                        <a:t> </a:t>
                      </a:r>
                      <a:endParaRPr lang="en-US" sz="800">
                        <a:latin typeface="Calibri"/>
                        <a:ea typeface="Calibri"/>
                        <a:cs typeface="Times New Roman"/>
                      </a:endParaRPr>
                    </a:p>
                  </a:txBody>
                  <a:tcPr marL="49277" marR="4927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ctr">
                        <a:lnSpc>
                          <a:spcPct val="115000"/>
                        </a:lnSpc>
                        <a:spcBef>
                          <a:spcPts val="0"/>
                        </a:spcBef>
                        <a:spcAft>
                          <a:spcPts val="0"/>
                        </a:spcAft>
                      </a:pPr>
                      <a:r>
                        <a:rPr lang="en-US" sz="700">
                          <a:latin typeface="Calibri"/>
                          <a:ea typeface="Times New Roman"/>
                          <a:cs typeface="Arial"/>
                        </a:rPr>
                        <a:t> </a:t>
                      </a:r>
                      <a:endParaRPr lang="en-US" sz="800">
                        <a:latin typeface="Calibri"/>
                        <a:ea typeface="Calibri"/>
                        <a:cs typeface="Times New Roman"/>
                      </a:endParaRPr>
                    </a:p>
                  </a:txBody>
                  <a:tcPr marL="49277" marR="4927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ctr">
                        <a:lnSpc>
                          <a:spcPct val="115000"/>
                        </a:lnSpc>
                        <a:spcBef>
                          <a:spcPts val="0"/>
                        </a:spcBef>
                        <a:spcAft>
                          <a:spcPts val="0"/>
                        </a:spcAft>
                      </a:pPr>
                      <a:r>
                        <a:rPr lang="en-US" sz="700">
                          <a:latin typeface="Calibri"/>
                          <a:ea typeface="Times New Roman"/>
                          <a:cs typeface="Arial"/>
                        </a:rPr>
                        <a:t> </a:t>
                      </a:r>
                      <a:endParaRPr lang="en-US" sz="800">
                        <a:latin typeface="Calibri"/>
                        <a:ea typeface="Calibri"/>
                        <a:cs typeface="Times New Roman"/>
                      </a:endParaRPr>
                    </a:p>
                  </a:txBody>
                  <a:tcPr marL="49277" marR="4927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ctr">
                        <a:lnSpc>
                          <a:spcPct val="115000"/>
                        </a:lnSpc>
                        <a:spcBef>
                          <a:spcPts val="0"/>
                        </a:spcBef>
                        <a:spcAft>
                          <a:spcPts val="0"/>
                        </a:spcAft>
                      </a:pPr>
                      <a:r>
                        <a:rPr lang="en-US" sz="700">
                          <a:latin typeface="Calibri"/>
                          <a:ea typeface="Times New Roman"/>
                          <a:cs typeface="Arial"/>
                        </a:rPr>
                        <a:t> </a:t>
                      </a:r>
                      <a:endParaRPr lang="en-US" sz="800">
                        <a:latin typeface="Calibri"/>
                        <a:ea typeface="Calibri"/>
                        <a:cs typeface="Times New Roman"/>
                      </a:endParaRPr>
                    </a:p>
                  </a:txBody>
                  <a:tcPr marL="49277" marR="4927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ctr">
                        <a:lnSpc>
                          <a:spcPct val="115000"/>
                        </a:lnSpc>
                        <a:spcBef>
                          <a:spcPts val="0"/>
                        </a:spcBef>
                        <a:spcAft>
                          <a:spcPts val="0"/>
                        </a:spcAft>
                      </a:pPr>
                      <a:r>
                        <a:rPr lang="en-US" sz="700">
                          <a:latin typeface="Calibri"/>
                          <a:ea typeface="Times New Roman"/>
                          <a:cs typeface="Arial"/>
                        </a:rPr>
                        <a:t> </a:t>
                      </a:r>
                      <a:endParaRPr lang="en-US" sz="800">
                        <a:latin typeface="Calibri"/>
                        <a:ea typeface="Calibri"/>
                        <a:cs typeface="Times New Roman"/>
                      </a:endParaRPr>
                    </a:p>
                  </a:txBody>
                  <a:tcPr marL="49277" marR="4927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ctr">
                        <a:lnSpc>
                          <a:spcPct val="115000"/>
                        </a:lnSpc>
                        <a:spcBef>
                          <a:spcPts val="0"/>
                        </a:spcBef>
                        <a:spcAft>
                          <a:spcPts val="0"/>
                        </a:spcAft>
                      </a:pPr>
                      <a:r>
                        <a:rPr lang="en-US" sz="700">
                          <a:latin typeface="Calibri"/>
                          <a:ea typeface="Times New Roman"/>
                          <a:cs typeface="Arial"/>
                        </a:rPr>
                        <a:t> </a:t>
                      </a:r>
                      <a:endParaRPr lang="en-US" sz="800">
                        <a:latin typeface="Calibri"/>
                        <a:ea typeface="Calibri"/>
                        <a:cs typeface="Times New Roman"/>
                      </a:endParaRPr>
                    </a:p>
                  </a:txBody>
                  <a:tcPr marL="49277" marR="4927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ctr">
                        <a:lnSpc>
                          <a:spcPct val="115000"/>
                        </a:lnSpc>
                        <a:spcBef>
                          <a:spcPts val="0"/>
                        </a:spcBef>
                        <a:spcAft>
                          <a:spcPts val="0"/>
                        </a:spcAft>
                      </a:pPr>
                      <a:r>
                        <a:rPr lang="en-US" sz="700">
                          <a:latin typeface="Calibri"/>
                          <a:ea typeface="Times New Roman"/>
                          <a:cs typeface="Arial"/>
                        </a:rPr>
                        <a:t> </a:t>
                      </a:r>
                      <a:endParaRPr lang="en-US" sz="800">
                        <a:latin typeface="Calibri"/>
                        <a:ea typeface="Calibri"/>
                        <a:cs typeface="Times New Roman"/>
                      </a:endParaRPr>
                    </a:p>
                  </a:txBody>
                  <a:tcPr marL="49277" marR="4927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r>
              <a:tr h="347851">
                <a:tc>
                  <a:txBody>
                    <a:bodyPr/>
                    <a:lstStyle/>
                    <a:p>
                      <a:pPr marL="0" marR="0">
                        <a:lnSpc>
                          <a:spcPct val="115000"/>
                        </a:lnSpc>
                        <a:spcBef>
                          <a:spcPts val="0"/>
                        </a:spcBef>
                        <a:spcAft>
                          <a:spcPts val="0"/>
                        </a:spcAft>
                      </a:pPr>
                      <a:r>
                        <a:rPr lang="en-US" sz="700">
                          <a:latin typeface="Calibri"/>
                          <a:ea typeface="Times New Roman"/>
                          <a:cs typeface="Arial"/>
                        </a:rPr>
                        <a:t>WS.59</a:t>
                      </a:r>
                      <a:endParaRPr lang="en-US" sz="800">
                        <a:latin typeface="Calibri"/>
                        <a:ea typeface="Calibri"/>
                        <a:cs typeface="Times New Roman"/>
                      </a:endParaRPr>
                    </a:p>
                  </a:txBody>
                  <a:tcPr marL="49277" marR="49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dirty="0">
                          <a:latin typeface="Calibri"/>
                          <a:ea typeface="Times New Roman"/>
                          <a:cs typeface="Arial"/>
                        </a:rPr>
                        <a:t>Separate and recycle waste materials in compliance with Waste Management Plan</a:t>
                      </a:r>
                      <a:endParaRPr lang="en-US" sz="900" dirty="0">
                        <a:latin typeface="Calibri"/>
                        <a:ea typeface="Calibri"/>
                        <a:cs typeface="Times New Roman"/>
                      </a:endParaRPr>
                    </a:p>
                  </a:txBody>
                  <a:tcPr marL="49277" marR="49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a:latin typeface="Calibri"/>
                          <a:ea typeface="Times New Roman"/>
                          <a:cs typeface="Arial"/>
                        </a:rPr>
                        <a:t> </a:t>
                      </a:r>
                      <a:endParaRPr lang="en-US" sz="8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7F7F7F"/>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X</a:t>
                      </a:r>
                      <a:endParaRPr lang="en-US" sz="900" dirty="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X</a:t>
                      </a:r>
                      <a:endParaRPr lang="en-US" sz="900" dirty="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latin typeface="Calibri"/>
                          <a:ea typeface="Times New Roman"/>
                          <a:cs typeface="Arial"/>
                        </a:rPr>
                        <a:t> </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a:latin typeface="Calibri"/>
                          <a:ea typeface="Times New Roman"/>
                          <a:cs typeface="Arial"/>
                        </a:rPr>
                        <a:t>X</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latin typeface="Calibri"/>
                          <a:ea typeface="Times New Roman"/>
                          <a:cs typeface="Arial"/>
                        </a:rPr>
                        <a:t>X</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a:latin typeface="Calibri"/>
                          <a:ea typeface="Times New Roman"/>
                          <a:cs typeface="Arial"/>
                        </a:rPr>
                        <a:t>X</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latin typeface="Calibri"/>
                          <a:ea typeface="Times New Roman"/>
                          <a:cs typeface="Arial"/>
                        </a:rPr>
                        <a:t>X</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a:latin typeface="Calibri"/>
                          <a:ea typeface="Times New Roman"/>
                          <a:cs typeface="Arial"/>
                        </a:rPr>
                        <a:t>X</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latin typeface="Calibri"/>
                          <a:ea typeface="Times New Roman"/>
                          <a:cs typeface="Arial"/>
                        </a:rPr>
                        <a:t>X</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a:latin typeface="Calibri"/>
                          <a:ea typeface="Times New Roman"/>
                          <a:cs typeface="Arial"/>
                        </a:rPr>
                        <a:t>X</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latin typeface="Calibri"/>
                          <a:ea typeface="Times New Roman"/>
                          <a:cs typeface="Arial"/>
                        </a:rPr>
                        <a:t>X</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347851">
                <a:tc>
                  <a:txBody>
                    <a:bodyPr/>
                    <a:lstStyle/>
                    <a:p>
                      <a:pPr marL="0" marR="0">
                        <a:lnSpc>
                          <a:spcPct val="115000"/>
                        </a:lnSpc>
                        <a:spcBef>
                          <a:spcPts val="0"/>
                        </a:spcBef>
                        <a:spcAft>
                          <a:spcPts val="0"/>
                        </a:spcAft>
                      </a:pPr>
                      <a:r>
                        <a:rPr lang="en-US" sz="700">
                          <a:latin typeface="Calibri"/>
                          <a:ea typeface="Times New Roman"/>
                          <a:cs typeface="Arial"/>
                        </a:rPr>
                        <a:t>WS.60</a:t>
                      </a:r>
                      <a:endParaRPr lang="en-US" sz="800">
                        <a:latin typeface="Calibri"/>
                        <a:ea typeface="Calibri"/>
                        <a:cs typeface="Times New Roman"/>
                      </a:endParaRPr>
                    </a:p>
                  </a:txBody>
                  <a:tcPr marL="49277" marR="49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900" dirty="0">
                          <a:latin typeface="Calibri"/>
                          <a:ea typeface="Times New Roman"/>
                          <a:cs typeface="Arial"/>
                        </a:rPr>
                        <a:t>a. Place materials defined as hazardous or toxic waste in designated containers.</a:t>
                      </a:r>
                      <a:endParaRPr lang="en-US" sz="900" dirty="0">
                        <a:latin typeface="Calibri"/>
                        <a:ea typeface="Calibri"/>
                        <a:cs typeface="Times New Roman"/>
                      </a:endParaRPr>
                    </a:p>
                  </a:txBody>
                  <a:tcPr marL="49277" marR="49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700">
                          <a:latin typeface="Calibri"/>
                          <a:ea typeface="Times New Roman"/>
                          <a:cs typeface="Arial"/>
                        </a:rPr>
                        <a:t> </a:t>
                      </a:r>
                      <a:endParaRPr lang="en-US" sz="8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7F7F7F"/>
                    </a:solidFill>
                  </a:tcPr>
                </a:tc>
                <a:tc>
                  <a:txBody>
                    <a:bodyPr/>
                    <a:lstStyle/>
                    <a:p>
                      <a:pPr marL="0" marR="0" algn="ctr">
                        <a:lnSpc>
                          <a:spcPct val="115000"/>
                        </a:lnSpc>
                        <a:spcBef>
                          <a:spcPts val="0"/>
                        </a:spcBef>
                        <a:spcAft>
                          <a:spcPts val="0"/>
                        </a:spcAft>
                      </a:pPr>
                      <a:r>
                        <a:rPr lang="en-US" sz="900">
                          <a:latin typeface="Calibri"/>
                          <a:ea typeface="Times New Roman"/>
                          <a:cs typeface="Arial"/>
                        </a:rPr>
                        <a:t> </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 </a:t>
                      </a:r>
                      <a:endParaRPr lang="en-US" sz="900" dirty="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 </a:t>
                      </a:r>
                      <a:endParaRPr lang="en-US" sz="900" dirty="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X</a:t>
                      </a:r>
                      <a:endParaRPr lang="en-US" sz="900" dirty="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X</a:t>
                      </a:r>
                      <a:endParaRPr lang="en-US" sz="900" dirty="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a:latin typeface="Calibri"/>
                          <a:ea typeface="Times New Roman"/>
                          <a:cs typeface="Arial"/>
                        </a:rPr>
                        <a:t> </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a:latin typeface="Calibri"/>
                          <a:ea typeface="Times New Roman"/>
                          <a:cs typeface="Arial"/>
                        </a:rPr>
                        <a:t> </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a:latin typeface="Calibri"/>
                          <a:ea typeface="Times New Roman"/>
                          <a:cs typeface="Arial"/>
                        </a:rPr>
                        <a:t>X</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a:latin typeface="Calibri"/>
                          <a:ea typeface="Times New Roman"/>
                          <a:cs typeface="Arial"/>
                        </a:rPr>
                        <a:t> </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a:latin typeface="Calibri"/>
                          <a:ea typeface="Times New Roman"/>
                          <a:cs typeface="Arial"/>
                        </a:rPr>
                        <a:t>X</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X</a:t>
                      </a:r>
                      <a:endParaRPr lang="en-US" sz="900" dirty="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86301">
                <a:tc>
                  <a:txBody>
                    <a:bodyPr/>
                    <a:lstStyle/>
                    <a:p>
                      <a:pPr marL="0" marR="0">
                        <a:lnSpc>
                          <a:spcPct val="115000"/>
                        </a:lnSpc>
                        <a:spcBef>
                          <a:spcPts val="0"/>
                        </a:spcBef>
                        <a:spcAft>
                          <a:spcPts val="0"/>
                        </a:spcAft>
                      </a:pPr>
                      <a:r>
                        <a:rPr lang="en-US" sz="700">
                          <a:latin typeface="Calibri"/>
                          <a:ea typeface="Times New Roman"/>
                          <a:cs typeface="Arial"/>
                        </a:rPr>
                        <a:t>WS.61</a:t>
                      </a:r>
                      <a:endParaRPr lang="en-US" sz="800">
                        <a:latin typeface="Calibri"/>
                        <a:ea typeface="Calibri"/>
                        <a:cs typeface="Times New Roman"/>
                      </a:endParaRPr>
                    </a:p>
                  </a:txBody>
                  <a:tcPr marL="49277" marR="49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dirty="0">
                          <a:latin typeface="Calibri"/>
                          <a:ea typeface="Times New Roman"/>
                          <a:cs typeface="Arial"/>
                        </a:rPr>
                        <a:t>b. Use trigger operated spray nozzles for water hoses</a:t>
                      </a:r>
                      <a:endParaRPr lang="en-US" sz="900" dirty="0">
                        <a:latin typeface="Calibri"/>
                        <a:ea typeface="Calibri"/>
                        <a:cs typeface="Times New Roman"/>
                      </a:endParaRPr>
                    </a:p>
                  </a:txBody>
                  <a:tcPr marL="49277" marR="49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a:latin typeface="Calibri"/>
                          <a:ea typeface="Times New Roman"/>
                          <a:cs typeface="Arial"/>
                        </a:rPr>
                        <a:t> </a:t>
                      </a:r>
                      <a:endParaRPr lang="en-US" sz="8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7F7F7F"/>
                    </a:solidFill>
                  </a:tcPr>
                </a:tc>
                <a:tc>
                  <a:txBody>
                    <a:bodyPr/>
                    <a:lstStyle/>
                    <a:p>
                      <a:pPr marL="0" marR="0" algn="ctr">
                        <a:lnSpc>
                          <a:spcPct val="115000"/>
                        </a:lnSpc>
                        <a:spcBef>
                          <a:spcPts val="0"/>
                        </a:spcBef>
                        <a:spcAft>
                          <a:spcPts val="0"/>
                        </a:spcAft>
                      </a:pPr>
                      <a:r>
                        <a:rPr lang="en-US" sz="900">
                          <a:latin typeface="Calibri"/>
                          <a:ea typeface="Times New Roman"/>
                          <a:cs typeface="Arial"/>
                        </a:rPr>
                        <a:t> </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a:latin typeface="Calibri"/>
                          <a:ea typeface="Times New Roman"/>
                          <a:cs typeface="Arial"/>
                        </a:rPr>
                        <a:t> </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latin typeface="Calibri"/>
                          <a:ea typeface="Times New Roman"/>
                          <a:cs typeface="Arial"/>
                        </a:rPr>
                        <a:t> </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a:latin typeface="Calibri"/>
                          <a:ea typeface="Times New Roman"/>
                          <a:cs typeface="Arial"/>
                        </a:rPr>
                        <a:t> </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 </a:t>
                      </a:r>
                      <a:endParaRPr lang="en-US" sz="900" dirty="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X</a:t>
                      </a:r>
                      <a:endParaRPr lang="en-US" sz="900" dirty="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latin typeface="Calibri"/>
                          <a:ea typeface="Times New Roman"/>
                          <a:cs typeface="Arial"/>
                        </a:rPr>
                        <a:t> </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a:latin typeface="Calibri"/>
                          <a:ea typeface="Times New Roman"/>
                          <a:cs typeface="Arial"/>
                        </a:rPr>
                        <a:t> </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latin typeface="Calibri"/>
                          <a:ea typeface="Times New Roman"/>
                          <a:cs typeface="Arial"/>
                        </a:rPr>
                        <a:t>X</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a:latin typeface="Calibri"/>
                          <a:ea typeface="Times New Roman"/>
                          <a:cs typeface="Arial"/>
                        </a:rPr>
                        <a:t>X</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latin typeface="Calibri"/>
                          <a:ea typeface="Times New Roman"/>
                          <a:cs typeface="Arial"/>
                        </a:rPr>
                        <a:t>X</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347851">
                <a:tc>
                  <a:txBody>
                    <a:bodyPr/>
                    <a:lstStyle/>
                    <a:p>
                      <a:pPr marL="0" marR="0">
                        <a:lnSpc>
                          <a:spcPct val="115000"/>
                        </a:lnSpc>
                        <a:spcBef>
                          <a:spcPts val="0"/>
                        </a:spcBef>
                        <a:spcAft>
                          <a:spcPts val="0"/>
                        </a:spcAft>
                      </a:pPr>
                      <a:r>
                        <a:rPr lang="en-US" sz="700">
                          <a:latin typeface="Calibri"/>
                          <a:ea typeface="Times New Roman"/>
                          <a:cs typeface="Arial"/>
                        </a:rPr>
                        <a:t>WS.62</a:t>
                      </a:r>
                      <a:endParaRPr lang="en-US" sz="800">
                        <a:latin typeface="Calibri"/>
                        <a:ea typeface="Calibri"/>
                        <a:cs typeface="Times New Roman"/>
                      </a:endParaRPr>
                    </a:p>
                  </a:txBody>
                  <a:tcPr marL="49277" marR="49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900" dirty="0">
                          <a:latin typeface="Calibri"/>
                          <a:ea typeface="Times New Roman"/>
                          <a:cs typeface="Arial"/>
                        </a:rPr>
                        <a:t>c. Fold up metal banded, flatten, and place in designated area.</a:t>
                      </a:r>
                      <a:endParaRPr lang="en-US" sz="900" dirty="0">
                        <a:latin typeface="Calibri"/>
                        <a:ea typeface="Calibri"/>
                        <a:cs typeface="Times New Roman"/>
                      </a:endParaRPr>
                    </a:p>
                  </a:txBody>
                  <a:tcPr marL="49277" marR="49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700">
                          <a:latin typeface="Calibri"/>
                          <a:ea typeface="Times New Roman"/>
                          <a:cs typeface="Arial"/>
                        </a:rPr>
                        <a:t> </a:t>
                      </a:r>
                      <a:endParaRPr lang="en-US" sz="8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7F7F7F"/>
                    </a:solidFill>
                  </a:tcPr>
                </a:tc>
                <a:tc>
                  <a:txBody>
                    <a:bodyPr/>
                    <a:lstStyle/>
                    <a:p>
                      <a:pPr marL="0" marR="0" algn="ctr">
                        <a:lnSpc>
                          <a:spcPct val="115000"/>
                        </a:lnSpc>
                        <a:spcBef>
                          <a:spcPts val="0"/>
                        </a:spcBef>
                        <a:spcAft>
                          <a:spcPts val="0"/>
                        </a:spcAft>
                      </a:pPr>
                      <a:r>
                        <a:rPr lang="en-US" sz="900">
                          <a:latin typeface="Calibri"/>
                          <a:ea typeface="Times New Roman"/>
                          <a:cs typeface="Arial"/>
                        </a:rPr>
                        <a:t> </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a:latin typeface="Calibri"/>
                          <a:ea typeface="Times New Roman"/>
                          <a:cs typeface="Arial"/>
                        </a:rPr>
                        <a:t>X</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a:latin typeface="Calibri"/>
                          <a:ea typeface="Times New Roman"/>
                          <a:cs typeface="Arial"/>
                        </a:rPr>
                        <a:t> </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a:latin typeface="Calibri"/>
                          <a:ea typeface="Times New Roman"/>
                          <a:cs typeface="Arial"/>
                        </a:rPr>
                        <a:t>X</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a:latin typeface="Calibri"/>
                          <a:ea typeface="Times New Roman"/>
                          <a:cs typeface="Arial"/>
                        </a:rPr>
                        <a:t>X</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X</a:t>
                      </a:r>
                      <a:endParaRPr lang="en-US" sz="900" dirty="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X</a:t>
                      </a:r>
                      <a:endParaRPr lang="en-US" sz="900" dirty="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a:latin typeface="Calibri"/>
                          <a:ea typeface="Times New Roman"/>
                          <a:cs typeface="Arial"/>
                        </a:rPr>
                        <a:t> </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a:latin typeface="Calibri"/>
                          <a:ea typeface="Times New Roman"/>
                          <a:cs typeface="Arial"/>
                        </a:rPr>
                        <a:t>X</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a:latin typeface="Calibri"/>
                          <a:ea typeface="Times New Roman"/>
                          <a:cs typeface="Arial"/>
                        </a:rPr>
                        <a:t> </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a:latin typeface="Calibri"/>
                          <a:ea typeface="Times New Roman"/>
                          <a:cs typeface="Arial"/>
                        </a:rPr>
                        <a:t> </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347851">
                <a:tc>
                  <a:txBody>
                    <a:bodyPr/>
                    <a:lstStyle/>
                    <a:p>
                      <a:pPr marL="0" marR="0">
                        <a:lnSpc>
                          <a:spcPct val="115000"/>
                        </a:lnSpc>
                        <a:spcBef>
                          <a:spcPts val="0"/>
                        </a:spcBef>
                        <a:spcAft>
                          <a:spcPts val="0"/>
                        </a:spcAft>
                      </a:pPr>
                      <a:r>
                        <a:rPr lang="en-US" sz="700">
                          <a:latin typeface="Calibri"/>
                          <a:ea typeface="Times New Roman"/>
                          <a:cs typeface="Arial"/>
                        </a:rPr>
                        <a:t>WS.63</a:t>
                      </a:r>
                      <a:endParaRPr lang="en-US" sz="800">
                        <a:latin typeface="Calibri"/>
                        <a:ea typeface="Calibri"/>
                        <a:cs typeface="Times New Roman"/>
                      </a:endParaRPr>
                    </a:p>
                  </a:txBody>
                  <a:tcPr marL="49277" marR="49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dirty="0">
                          <a:latin typeface="Calibri"/>
                          <a:ea typeface="Times New Roman"/>
                          <a:cs typeface="Arial"/>
                        </a:rPr>
                        <a:t>d. Collect wood packing shims and pallets and place in designated area</a:t>
                      </a:r>
                      <a:endParaRPr lang="en-US" sz="900" dirty="0">
                        <a:latin typeface="Calibri"/>
                        <a:ea typeface="Calibri"/>
                        <a:cs typeface="Times New Roman"/>
                      </a:endParaRPr>
                    </a:p>
                  </a:txBody>
                  <a:tcPr marL="49277" marR="49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a:latin typeface="Calibri"/>
                          <a:ea typeface="Times New Roman"/>
                          <a:cs typeface="Arial"/>
                        </a:rPr>
                        <a:t> </a:t>
                      </a:r>
                      <a:endParaRPr lang="en-US" sz="8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7F7F7F"/>
                    </a:solidFill>
                  </a:tcPr>
                </a:tc>
                <a:tc>
                  <a:txBody>
                    <a:bodyPr/>
                    <a:lstStyle/>
                    <a:p>
                      <a:pPr marL="0" marR="0" algn="ctr">
                        <a:lnSpc>
                          <a:spcPct val="115000"/>
                        </a:lnSpc>
                        <a:spcBef>
                          <a:spcPts val="0"/>
                        </a:spcBef>
                        <a:spcAft>
                          <a:spcPts val="0"/>
                        </a:spcAft>
                      </a:pPr>
                      <a:r>
                        <a:rPr lang="en-US" sz="900">
                          <a:latin typeface="Calibri"/>
                          <a:ea typeface="Times New Roman"/>
                          <a:cs typeface="Arial"/>
                        </a:rPr>
                        <a:t>X</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a:latin typeface="Calibri"/>
                          <a:ea typeface="Times New Roman"/>
                          <a:cs typeface="Arial"/>
                        </a:rPr>
                        <a:t> </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latin typeface="Calibri"/>
                          <a:ea typeface="Times New Roman"/>
                          <a:cs typeface="Arial"/>
                        </a:rPr>
                        <a:t> </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a:latin typeface="Calibri"/>
                          <a:ea typeface="Times New Roman"/>
                          <a:cs typeface="Arial"/>
                        </a:rPr>
                        <a:t>X</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latin typeface="Calibri"/>
                          <a:ea typeface="Times New Roman"/>
                          <a:cs typeface="Arial"/>
                        </a:rPr>
                        <a:t>X</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a:latin typeface="Calibri"/>
                          <a:ea typeface="Times New Roman"/>
                          <a:cs typeface="Arial"/>
                        </a:rPr>
                        <a:t> </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 </a:t>
                      </a:r>
                      <a:endParaRPr lang="en-US" sz="900" dirty="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X</a:t>
                      </a:r>
                      <a:endParaRPr lang="en-US" sz="900" dirty="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 </a:t>
                      </a:r>
                      <a:endParaRPr lang="en-US" sz="900" dirty="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a:latin typeface="Calibri"/>
                          <a:ea typeface="Times New Roman"/>
                          <a:cs typeface="Arial"/>
                        </a:rPr>
                        <a:t> </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latin typeface="Calibri"/>
                          <a:ea typeface="Times New Roman"/>
                          <a:cs typeface="Arial"/>
                        </a:rPr>
                        <a:t> </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474730">
                <a:tc>
                  <a:txBody>
                    <a:bodyPr/>
                    <a:lstStyle/>
                    <a:p>
                      <a:pPr marL="0" marR="0">
                        <a:lnSpc>
                          <a:spcPct val="115000"/>
                        </a:lnSpc>
                        <a:spcBef>
                          <a:spcPts val="0"/>
                        </a:spcBef>
                        <a:spcAft>
                          <a:spcPts val="0"/>
                        </a:spcAft>
                      </a:pPr>
                      <a:r>
                        <a:rPr lang="en-US" sz="700">
                          <a:latin typeface="Calibri"/>
                          <a:ea typeface="Times New Roman"/>
                          <a:cs typeface="Arial"/>
                        </a:rPr>
                        <a:t>WS.64</a:t>
                      </a:r>
                      <a:endParaRPr lang="en-US" sz="800">
                        <a:latin typeface="Calibri"/>
                        <a:ea typeface="Calibri"/>
                        <a:cs typeface="Times New Roman"/>
                      </a:endParaRPr>
                    </a:p>
                  </a:txBody>
                  <a:tcPr marL="49277" marR="49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900" dirty="0">
                          <a:latin typeface="Calibri"/>
                          <a:ea typeface="Times New Roman"/>
                          <a:cs typeface="Arial"/>
                        </a:rPr>
                        <a:t>e. Separate corrugated cardboard in compliance with Waste Management Plan and place in designated areas for recycling.</a:t>
                      </a:r>
                      <a:endParaRPr lang="en-US" sz="900" dirty="0">
                        <a:latin typeface="Calibri"/>
                        <a:ea typeface="Calibri"/>
                        <a:cs typeface="Times New Roman"/>
                      </a:endParaRPr>
                    </a:p>
                  </a:txBody>
                  <a:tcPr marL="49277" marR="49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700">
                          <a:latin typeface="Calibri"/>
                          <a:ea typeface="Times New Roman"/>
                          <a:cs typeface="Arial"/>
                        </a:rPr>
                        <a:t> </a:t>
                      </a:r>
                      <a:endParaRPr lang="en-US" sz="8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7F7F7F"/>
                    </a:solidFill>
                  </a:tcPr>
                </a:tc>
                <a:tc>
                  <a:txBody>
                    <a:bodyPr/>
                    <a:lstStyle/>
                    <a:p>
                      <a:pPr marL="0" marR="0" algn="ctr">
                        <a:lnSpc>
                          <a:spcPct val="115000"/>
                        </a:lnSpc>
                        <a:spcBef>
                          <a:spcPts val="0"/>
                        </a:spcBef>
                        <a:spcAft>
                          <a:spcPts val="0"/>
                        </a:spcAft>
                      </a:pPr>
                      <a:r>
                        <a:rPr lang="en-US" sz="900">
                          <a:latin typeface="Calibri"/>
                          <a:ea typeface="Times New Roman"/>
                          <a:cs typeface="Arial"/>
                        </a:rPr>
                        <a:t>X</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a:latin typeface="Calibri"/>
                          <a:ea typeface="Times New Roman"/>
                          <a:cs typeface="Arial"/>
                        </a:rPr>
                        <a:t> </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a:latin typeface="Calibri"/>
                          <a:ea typeface="Times New Roman"/>
                          <a:cs typeface="Arial"/>
                        </a:rPr>
                        <a:t> </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a:latin typeface="Calibri"/>
                          <a:ea typeface="Times New Roman"/>
                          <a:cs typeface="Arial"/>
                        </a:rPr>
                        <a:t>X</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a:latin typeface="Calibri"/>
                          <a:ea typeface="Times New Roman"/>
                          <a:cs typeface="Arial"/>
                        </a:rPr>
                        <a:t>X</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a:latin typeface="Calibri"/>
                          <a:ea typeface="Times New Roman"/>
                          <a:cs typeface="Arial"/>
                        </a:rPr>
                        <a:t>X</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a:latin typeface="Calibri"/>
                          <a:ea typeface="Times New Roman"/>
                          <a:cs typeface="Arial"/>
                        </a:rPr>
                        <a:t>X</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a:latin typeface="Calibri"/>
                          <a:ea typeface="Times New Roman"/>
                          <a:cs typeface="Arial"/>
                        </a:rPr>
                        <a:t>X</a:t>
                      </a:r>
                      <a:endParaRPr lang="en-US" sz="90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X</a:t>
                      </a:r>
                      <a:endParaRPr lang="en-US" sz="900" dirty="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 </a:t>
                      </a:r>
                      <a:endParaRPr lang="en-US" sz="900" dirty="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dirty="0">
                          <a:latin typeface="Calibri"/>
                          <a:ea typeface="Times New Roman"/>
                          <a:cs typeface="Arial"/>
                        </a:rPr>
                        <a:t> </a:t>
                      </a:r>
                      <a:endParaRPr lang="en-US" sz="900" dirty="0">
                        <a:latin typeface="Calibri"/>
                        <a:ea typeface="Calibri"/>
                        <a:cs typeface="Times New Roman"/>
                      </a:endParaRPr>
                    </a:p>
                  </a:txBody>
                  <a:tcPr marL="49277" marR="4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TextBox 30"/>
          <p:cNvSpPr txBox="1"/>
          <p:nvPr/>
        </p:nvSpPr>
        <p:spPr>
          <a:xfrm>
            <a:off x="3200400" y="1447800"/>
            <a:ext cx="2209800" cy="369332"/>
          </a:xfrm>
          <a:prstGeom prst="rect">
            <a:avLst/>
          </a:prstGeom>
          <a:noFill/>
        </p:spPr>
        <p:txBody>
          <a:bodyPr wrap="square" rtlCol="0">
            <a:spAutoFit/>
          </a:bodyPr>
          <a:lstStyle/>
          <a:p>
            <a:r>
              <a:rPr lang="en-US" b="1" i="1" dirty="0" smtClean="0">
                <a:solidFill>
                  <a:schemeClr val="accent2"/>
                </a:solidFill>
                <a:latin typeface="Calibri" pitchFamily="34" charset="0"/>
              </a:rPr>
              <a:t>Design Requirements</a:t>
            </a:r>
            <a:endParaRPr lang="en-US" b="1" i="1" dirty="0">
              <a:solidFill>
                <a:schemeClr val="accent2"/>
              </a:solidFill>
              <a:latin typeface="Calibri" pitchFamily="34" charset="0"/>
            </a:endParaRPr>
          </a:p>
        </p:txBody>
      </p:sp>
      <p:sp>
        <p:nvSpPr>
          <p:cNvPr id="29" name="Rectangle 28"/>
          <p:cNvSpPr/>
          <p:nvPr/>
        </p:nvSpPr>
        <p:spPr>
          <a:xfrm>
            <a:off x="228600" y="1905000"/>
            <a:ext cx="8763000" cy="3581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Table 21"/>
          <p:cNvGraphicFramePr>
            <a:graphicFrameLocks noGrp="1"/>
          </p:cNvGraphicFramePr>
          <p:nvPr/>
        </p:nvGraphicFramePr>
        <p:xfrm>
          <a:off x="4267200" y="1905001"/>
          <a:ext cx="4648199" cy="3586374"/>
        </p:xfrm>
        <a:graphic>
          <a:graphicData uri="http://schemas.openxmlformats.org/drawingml/2006/table">
            <a:tbl>
              <a:tblPr/>
              <a:tblGrid>
                <a:gridCol w="353111"/>
                <a:gridCol w="702322"/>
                <a:gridCol w="3592766"/>
              </a:tblGrid>
              <a:tr h="360886">
                <a:tc>
                  <a:txBody>
                    <a:bodyPr/>
                    <a:lstStyle/>
                    <a:p>
                      <a:pPr marL="0" marR="0">
                        <a:lnSpc>
                          <a:spcPct val="115000"/>
                        </a:lnSpc>
                        <a:spcBef>
                          <a:spcPts val="0"/>
                        </a:spcBef>
                        <a:spcAft>
                          <a:spcPts val="0"/>
                        </a:spcAft>
                      </a:pPr>
                      <a:endParaRPr lang="en-US" sz="1100" dirty="0">
                        <a:latin typeface="Calibri"/>
                        <a:ea typeface="Calibri"/>
                        <a:cs typeface="Times New Roman"/>
                      </a:endParaRPr>
                    </a:p>
                    <a:p>
                      <a:pPr marL="0" marR="0">
                        <a:lnSpc>
                          <a:spcPct val="115000"/>
                        </a:lnSpc>
                        <a:spcBef>
                          <a:spcPts val="0"/>
                        </a:spcBef>
                        <a:spcAft>
                          <a:spcPts val="0"/>
                        </a:spcAft>
                      </a:pPr>
                      <a:r>
                        <a:rPr lang="en-US" sz="1100" b="1" dirty="0">
                          <a:latin typeface="Arial"/>
                          <a:ea typeface="Times New Roman"/>
                          <a:cs typeface="Times New Roman"/>
                        </a:rPr>
                        <a:t>S.4</a:t>
                      </a:r>
                      <a:endParaRPr lang="en-US" sz="1100" dirty="0">
                        <a:latin typeface="Calibri"/>
                        <a:ea typeface="Calibri"/>
                        <a:cs typeface="Times New Roman"/>
                      </a:endParaRPr>
                    </a:p>
                  </a:txBody>
                  <a:tcPr marL="47899" marR="47899" marT="0" marB="0" anchor="b">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100" b="1">
                          <a:latin typeface="Arial"/>
                          <a:ea typeface="Times New Roman"/>
                          <a:cs typeface="Times New Roman"/>
                        </a:rPr>
                        <a:t>03  4500</a:t>
                      </a:r>
                      <a:endParaRPr lang="en-US" sz="1100">
                        <a:latin typeface="Calibri"/>
                        <a:ea typeface="Calibri"/>
                        <a:cs typeface="Times New Roman"/>
                      </a:endParaRPr>
                    </a:p>
                  </a:txBody>
                  <a:tcPr marL="47899" marR="47899" marT="0" marB="0" anchor="b">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100" b="1">
                          <a:latin typeface="Arial"/>
                          <a:ea typeface="Times New Roman"/>
                          <a:cs typeface="Times New Roman"/>
                        </a:rPr>
                        <a:t>Precast Architectural Concrete</a:t>
                      </a:r>
                      <a:endParaRPr lang="en-US" sz="1100">
                        <a:latin typeface="Calibri"/>
                        <a:ea typeface="Calibri"/>
                        <a:cs typeface="Times New Roman"/>
                      </a:endParaRPr>
                    </a:p>
                  </a:txBody>
                  <a:tcPr marL="47899" marR="4789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728718">
                <a:tc>
                  <a:txBody>
                    <a:bodyPr/>
                    <a:lstStyle/>
                    <a:p>
                      <a:pPr>
                        <a:lnSpc>
                          <a:spcPct val="115000"/>
                        </a:lnSpc>
                      </a:pPr>
                      <a:endParaRPr lang="en-US" sz="1100" dirty="0">
                        <a:latin typeface="Calibri"/>
                        <a:ea typeface="Times New Roman"/>
                      </a:endParaRPr>
                    </a:p>
                  </a:txBody>
                  <a:tcPr marL="47899" marR="47899" marT="0" marB="0" anchor="b">
                    <a:lnL>
                      <a:noFill/>
                    </a:lnL>
                    <a:lnR>
                      <a:noFill/>
                    </a:lnR>
                    <a:lnT>
                      <a:noFill/>
                    </a:lnT>
                    <a:lnB>
                      <a:noFill/>
                    </a:lnB>
                    <a:solidFill>
                      <a:srgbClr val="FFFFFF"/>
                    </a:solidFill>
                  </a:tcPr>
                </a:tc>
                <a:tc>
                  <a:txBody>
                    <a:bodyPr/>
                    <a:lstStyle/>
                    <a:p>
                      <a:pPr>
                        <a:lnSpc>
                          <a:spcPct val="115000"/>
                        </a:lnSpc>
                      </a:pPr>
                      <a:endParaRPr lang="en-US" sz="1100" dirty="0">
                        <a:latin typeface="Calibri"/>
                        <a:ea typeface="Times New Roman"/>
                      </a:endParaRPr>
                    </a:p>
                  </a:txBody>
                  <a:tcPr marL="47899" marR="47899"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nSpc>
                          <a:spcPct val="115000"/>
                        </a:lnSpc>
                        <a:spcBef>
                          <a:spcPts val="0"/>
                        </a:spcBef>
                        <a:spcAft>
                          <a:spcPts val="0"/>
                        </a:spcAft>
                      </a:pPr>
                      <a:r>
                        <a:rPr lang="en-US" sz="1100" dirty="0">
                          <a:latin typeface="Arial"/>
                          <a:ea typeface="Times New Roman"/>
                          <a:cs typeface="Times New Roman"/>
                        </a:rPr>
                        <a:t>Submit certification/letter from material supplier(s) indicating percentages by weight of post-consumer and pre-consumer recycled content for products having recycled content for Credit MR 4</a:t>
                      </a:r>
                      <a:endParaRPr lang="en-US" sz="1100" dirty="0">
                        <a:latin typeface="Calibri"/>
                        <a:ea typeface="Calibri"/>
                        <a:cs typeface="Times New Roman"/>
                      </a:endParaRPr>
                    </a:p>
                  </a:txBody>
                  <a:tcPr marL="47899" marR="478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95883">
                <a:tc>
                  <a:txBody>
                    <a:bodyPr/>
                    <a:lstStyle/>
                    <a:p>
                      <a:pPr>
                        <a:lnSpc>
                          <a:spcPct val="115000"/>
                        </a:lnSpc>
                      </a:pPr>
                      <a:endParaRPr lang="en-US" sz="1100">
                        <a:latin typeface="Calibri"/>
                        <a:ea typeface="Times New Roman"/>
                      </a:endParaRPr>
                    </a:p>
                  </a:txBody>
                  <a:tcPr marL="47899" marR="47899" marT="0" marB="0" anchor="b">
                    <a:lnL>
                      <a:noFill/>
                    </a:lnL>
                    <a:lnR>
                      <a:noFill/>
                    </a:lnR>
                    <a:lnT>
                      <a:noFill/>
                    </a:lnT>
                    <a:lnB>
                      <a:noFill/>
                    </a:lnB>
                    <a:solidFill>
                      <a:srgbClr val="FFFFFF"/>
                    </a:solidFill>
                  </a:tcPr>
                </a:tc>
                <a:tc>
                  <a:txBody>
                    <a:bodyPr/>
                    <a:lstStyle/>
                    <a:p>
                      <a:pPr>
                        <a:lnSpc>
                          <a:spcPct val="115000"/>
                        </a:lnSpc>
                      </a:pPr>
                      <a:endParaRPr lang="en-US" sz="1100" dirty="0">
                        <a:latin typeface="Calibri"/>
                        <a:ea typeface="Times New Roman"/>
                      </a:endParaRPr>
                    </a:p>
                  </a:txBody>
                  <a:tcPr marL="47899" marR="47899"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nSpc>
                          <a:spcPct val="115000"/>
                        </a:lnSpc>
                        <a:spcBef>
                          <a:spcPts val="0"/>
                        </a:spcBef>
                        <a:spcAft>
                          <a:spcPts val="0"/>
                        </a:spcAft>
                      </a:pPr>
                      <a:r>
                        <a:rPr lang="en-US" sz="1100">
                          <a:latin typeface="Arial"/>
                          <a:ea typeface="Times New Roman"/>
                          <a:cs typeface="Times New Roman"/>
                        </a:rPr>
                        <a:t>Provide documentation identifying manufacturer and extraction, harvest, and/or recover location of materials provided under this section for Credit MR 5</a:t>
                      </a:r>
                      <a:endParaRPr lang="en-US" sz="1100">
                        <a:latin typeface="Calibri"/>
                        <a:ea typeface="Calibri"/>
                        <a:cs typeface="Times New Roman"/>
                      </a:endParaRPr>
                    </a:p>
                  </a:txBody>
                  <a:tcPr marL="47899" marR="478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0443">
                <a:tc>
                  <a:txBody>
                    <a:bodyPr/>
                    <a:lstStyle/>
                    <a:p>
                      <a:pPr>
                        <a:lnSpc>
                          <a:spcPct val="115000"/>
                        </a:lnSpc>
                      </a:pPr>
                      <a:endParaRPr lang="en-US" sz="1100">
                        <a:latin typeface="Calibri"/>
                        <a:ea typeface="Times New Roman"/>
                      </a:endParaRPr>
                    </a:p>
                  </a:txBody>
                  <a:tcPr marL="47899" marR="47899" marT="0" marB="0" anchor="b">
                    <a:lnL>
                      <a:noFill/>
                    </a:lnL>
                    <a:lnR>
                      <a:noFill/>
                    </a:lnR>
                    <a:lnT>
                      <a:noFill/>
                    </a:lnT>
                    <a:lnB>
                      <a:noFill/>
                    </a:lnB>
                    <a:solidFill>
                      <a:srgbClr val="FFFFFF"/>
                    </a:solidFill>
                  </a:tcPr>
                </a:tc>
                <a:tc>
                  <a:txBody>
                    <a:bodyPr/>
                    <a:lstStyle/>
                    <a:p>
                      <a:pPr>
                        <a:lnSpc>
                          <a:spcPct val="115000"/>
                        </a:lnSpc>
                      </a:pPr>
                      <a:endParaRPr lang="en-US" sz="1100">
                        <a:latin typeface="Calibri"/>
                        <a:ea typeface="Times New Roman"/>
                      </a:endParaRPr>
                    </a:p>
                  </a:txBody>
                  <a:tcPr marL="47899" marR="47899" marT="0" marB="0" anchor="b">
                    <a:lnL>
                      <a:noFill/>
                    </a:lnL>
                    <a:lnR>
                      <a:noFill/>
                    </a:lnR>
                    <a:lnT>
                      <a:noFill/>
                    </a:lnT>
                    <a:lnB>
                      <a:noFill/>
                    </a:lnB>
                    <a:solidFill>
                      <a:srgbClr val="FFFFFF"/>
                    </a:solidFill>
                  </a:tcPr>
                </a:tc>
                <a:tc>
                  <a:txBody>
                    <a:bodyPr/>
                    <a:lstStyle/>
                    <a:p>
                      <a:pPr>
                        <a:lnSpc>
                          <a:spcPct val="115000"/>
                        </a:lnSpc>
                      </a:pPr>
                      <a:endParaRPr lang="en-US" sz="1100" dirty="0">
                        <a:latin typeface="Calibri"/>
                        <a:ea typeface="Times New Roman"/>
                      </a:endParaRPr>
                    </a:p>
                  </a:txBody>
                  <a:tcPr marL="47899" marR="4789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291487">
                <a:tc>
                  <a:txBody>
                    <a:bodyPr/>
                    <a:lstStyle/>
                    <a:p>
                      <a:pPr marL="0" marR="0">
                        <a:lnSpc>
                          <a:spcPct val="115000"/>
                        </a:lnSpc>
                        <a:spcBef>
                          <a:spcPts val="0"/>
                        </a:spcBef>
                        <a:spcAft>
                          <a:spcPts val="0"/>
                        </a:spcAft>
                      </a:pPr>
                      <a:r>
                        <a:rPr lang="en-US" sz="1100" b="1">
                          <a:latin typeface="Arial"/>
                          <a:ea typeface="Times New Roman"/>
                          <a:cs typeface="Times New Roman"/>
                        </a:rPr>
                        <a:t>S.5</a:t>
                      </a:r>
                      <a:endParaRPr lang="en-US" sz="1100">
                        <a:latin typeface="Calibri"/>
                        <a:ea typeface="Calibri"/>
                        <a:cs typeface="Times New Roman"/>
                      </a:endParaRPr>
                    </a:p>
                  </a:txBody>
                  <a:tcPr marL="47899" marR="47899" marT="0" marB="0" anchor="b">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100" b="1">
                          <a:latin typeface="Arial"/>
                          <a:ea typeface="Times New Roman"/>
                          <a:cs typeface="Times New Roman"/>
                        </a:rPr>
                        <a:t>04  0510</a:t>
                      </a:r>
                      <a:endParaRPr lang="en-US" sz="1100">
                        <a:latin typeface="Calibri"/>
                        <a:ea typeface="Calibri"/>
                        <a:cs typeface="Times New Roman"/>
                      </a:endParaRPr>
                    </a:p>
                  </a:txBody>
                  <a:tcPr marL="47899" marR="47899" marT="0" marB="0" anchor="b">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100" b="1" dirty="0">
                          <a:latin typeface="Arial"/>
                          <a:ea typeface="Times New Roman"/>
                          <a:cs typeface="Times New Roman"/>
                        </a:rPr>
                        <a:t>Masonry Mortaring and Grouting</a:t>
                      </a:r>
                      <a:endParaRPr lang="en-US" sz="1100" dirty="0">
                        <a:latin typeface="Calibri"/>
                        <a:ea typeface="Calibri"/>
                        <a:cs typeface="Times New Roman"/>
                      </a:endParaRPr>
                    </a:p>
                  </a:txBody>
                  <a:tcPr marL="47899" marR="4789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728718">
                <a:tc>
                  <a:txBody>
                    <a:bodyPr/>
                    <a:lstStyle/>
                    <a:p>
                      <a:pPr>
                        <a:lnSpc>
                          <a:spcPct val="115000"/>
                        </a:lnSpc>
                      </a:pPr>
                      <a:endParaRPr lang="en-US" sz="1100" dirty="0">
                        <a:latin typeface="Calibri"/>
                        <a:ea typeface="Times New Roman"/>
                      </a:endParaRPr>
                    </a:p>
                  </a:txBody>
                  <a:tcPr marL="47899" marR="47899" marT="0" marB="0" anchor="b">
                    <a:lnL>
                      <a:noFill/>
                    </a:lnL>
                    <a:lnR>
                      <a:noFill/>
                    </a:lnR>
                    <a:lnT>
                      <a:noFill/>
                    </a:lnT>
                    <a:lnB>
                      <a:noFill/>
                    </a:lnB>
                    <a:solidFill>
                      <a:srgbClr val="FFFFFF"/>
                    </a:solidFill>
                  </a:tcPr>
                </a:tc>
                <a:tc>
                  <a:txBody>
                    <a:bodyPr/>
                    <a:lstStyle/>
                    <a:p>
                      <a:pPr>
                        <a:lnSpc>
                          <a:spcPct val="115000"/>
                        </a:lnSpc>
                      </a:pPr>
                      <a:endParaRPr lang="en-US" sz="1100" dirty="0">
                        <a:latin typeface="Calibri"/>
                        <a:ea typeface="Times New Roman"/>
                      </a:endParaRPr>
                    </a:p>
                  </a:txBody>
                  <a:tcPr marL="47899" marR="47899"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nSpc>
                          <a:spcPct val="115000"/>
                        </a:lnSpc>
                        <a:spcBef>
                          <a:spcPts val="0"/>
                        </a:spcBef>
                        <a:spcAft>
                          <a:spcPts val="0"/>
                        </a:spcAft>
                      </a:pPr>
                      <a:r>
                        <a:rPr lang="en-US" sz="1100" dirty="0">
                          <a:latin typeface="Arial"/>
                          <a:ea typeface="Times New Roman"/>
                          <a:cs typeface="Times New Roman"/>
                        </a:rPr>
                        <a:t>Submit certification/letter from material supplier(s) indicating percentages by weight of post-consumer and pre-consumer recycled content for products having recycled content for Credit MR 4</a:t>
                      </a:r>
                      <a:endParaRPr lang="en-US" sz="1100" dirty="0">
                        <a:latin typeface="Calibri"/>
                        <a:ea typeface="Calibri"/>
                        <a:cs typeface="Times New Roman"/>
                      </a:endParaRPr>
                    </a:p>
                  </a:txBody>
                  <a:tcPr marL="47899" marR="478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73383">
                <a:tc>
                  <a:txBody>
                    <a:bodyPr/>
                    <a:lstStyle/>
                    <a:p>
                      <a:pPr>
                        <a:lnSpc>
                          <a:spcPct val="115000"/>
                        </a:lnSpc>
                      </a:pPr>
                      <a:endParaRPr lang="en-US" sz="1100">
                        <a:latin typeface="Calibri"/>
                        <a:ea typeface="Times New Roman"/>
                      </a:endParaRPr>
                    </a:p>
                  </a:txBody>
                  <a:tcPr marL="47899" marR="47899" marT="0" marB="0" anchor="b">
                    <a:lnL>
                      <a:noFill/>
                    </a:lnL>
                    <a:lnR>
                      <a:noFill/>
                    </a:lnR>
                    <a:lnT>
                      <a:noFill/>
                    </a:lnT>
                    <a:lnB>
                      <a:noFill/>
                    </a:lnB>
                    <a:solidFill>
                      <a:srgbClr val="FFFFFF"/>
                    </a:solidFill>
                  </a:tcPr>
                </a:tc>
                <a:tc>
                  <a:txBody>
                    <a:bodyPr/>
                    <a:lstStyle/>
                    <a:p>
                      <a:pPr>
                        <a:lnSpc>
                          <a:spcPct val="115000"/>
                        </a:lnSpc>
                      </a:pPr>
                      <a:endParaRPr lang="en-US" sz="1100" dirty="0">
                        <a:latin typeface="Calibri"/>
                        <a:ea typeface="Times New Roman"/>
                      </a:endParaRPr>
                    </a:p>
                  </a:txBody>
                  <a:tcPr marL="47899" marR="47899"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nSpc>
                          <a:spcPct val="115000"/>
                        </a:lnSpc>
                        <a:spcBef>
                          <a:spcPts val="0"/>
                        </a:spcBef>
                        <a:spcAft>
                          <a:spcPts val="0"/>
                        </a:spcAft>
                      </a:pPr>
                      <a:r>
                        <a:rPr lang="en-US" sz="1100" dirty="0">
                          <a:latin typeface="Arial"/>
                          <a:ea typeface="Times New Roman"/>
                          <a:cs typeface="Times New Roman"/>
                        </a:rPr>
                        <a:t>Provide documentation identifying manufacturer and extraction, harvest, and/or recover location of materials provided under this section for Credit MR 5</a:t>
                      </a:r>
                      <a:endParaRPr lang="en-US" sz="1100" dirty="0">
                        <a:latin typeface="Calibri"/>
                        <a:ea typeface="Calibri"/>
                        <a:cs typeface="Times New Roman"/>
                      </a:endParaRPr>
                    </a:p>
                  </a:txBody>
                  <a:tcPr marL="47899" marR="478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9" name="Table 18"/>
          <p:cNvGraphicFramePr>
            <a:graphicFrameLocks noGrp="1"/>
          </p:cNvGraphicFramePr>
          <p:nvPr/>
        </p:nvGraphicFramePr>
        <p:xfrm>
          <a:off x="152400" y="1905001"/>
          <a:ext cx="4041292" cy="3577652"/>
        </p:xfrm>
        <a:graphic>
          <a:graphicData uri="http://schemas.openxmlformats.org/drawingml/2006/table">
            <a:tbl>
              <a:tblPr/>
              <a:tblGrid>
                <a:gridCol w="350068"/>
                <a:gridCol w="683443"/>
                <a:gridCol w="3007781"/>
              </a:tblGrid>
              <a:tr h="361723">
                <a:tc>
                  <a:txBody>
                    <a:bodyPr/>
                    <a:lstStyle/>
                    <a:p>
                      <a:pPr marL="0" marR="0">
                        <a:lnSpc>
                          <a:spcPct val="115000"/>
                        </a:lnSpc>
                        <a:spcBef>
                          <a:spcPts val="0"/>
                        </a:spcBef>
                        <a:spcAft>
                          <a:spcPts val="0"/>
                        </a:spcAft>
                      </a:pPr>
                      <a:r>
                        <a:rPr lang="en-US" sz="1100" b="1" dirty="0">
                          <a:latin typeface="Arial"/>
                          <a:ea typeface="Times New Roman"/>
                          <a:cs typeface="Times New Roman"/>
                        </a:rPr>
                        <a:t>S.1</a:t>
                      </a:r>
                      <a:endParaRPr lang="en-US" sz="1100" dirty="0">
                        <a:latin typeface="Calibri"/>
                        <a:ea typeface="Calibri"/>
                        <a:cs typeface="Times New Roman"/>
                      </a:endParaRPr>
                    </a:p>
                  </a:txBody>
                  <a:tcPr marL="54384" marR="54384" marT="0" marB="0" anchor="b">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100" b="1">
                          <a:latin typeface="Arial"/>
                          <a:ea typeface="Times New Roman"/>
                          <a:cs typeface="Times New Roman"/>
                        </a:rPr>
                        <a:t>01  7419</a:t>
                      </a:r>
                      <a:endParaRPr lang="en-US" sz="1100">
                        <a:latin typeface="Calibri"/>
                        <a:ea typeface="Calibri"/>
                        <a:cs typeface="Times New Roman"/>
                      </a:endParaRPr>
                    </a:p>
                  </a:txBody>
                  <a:tcPr marL="54384" marR="54384" marT="0" marB="0" anchor="b">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100" b="1" dirty="0">
                          <a:latin typeface="Arial"/>
                          <a:ea typeface="Times New Roman"/>
                          <a:cs typeface="Times New Roman"/>
                        </a:rPr>
                        <a:t>Construction Waste Management and Disposal</a:t>
                      </a:r>
                      <a:endParaRPr lang="en-US" sz="1100" dirty="0">
                        <a:latin typeface="Calibri"/>
                        <a:ea typeface="Calibri"/>
                        <a:cs typeface="Times New Roman"/>
                      </a:endParaRPr>
                    </a:p>
                  </a:txBody>
                  <a:tcPr marL="54384" marR="54384"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986027">
                <a:tc>
                  <a:txBody>
                    <a:bodyPr/>
                    <a:lstStyle/>
                    <a:p>
                      <a:pPr>
                        <a:lnSpc>
                          <a:spcPct val="115000"/>
                        </a:lnSpc>
                      </a:pPr>
                      <a:endParaRPr lang="en-US" sz="1100" dirty="0">
                        <a:latin typeface="Calibri"/>
                        <a:ea typeface="Times New Roman"/>
                      </a:endParaRPr>
                    </a:p>
                  </a:txBody>
                  <a:tcPr marL="54384" marR="54384" marT="0" marB="0" anchor="b">
                    <a:lnL>
                      <a:noFill/>
                    </a:lnL>
                    <a:lnR>
                      <a:noFill/>
                    </a:lnR>
                    <a:lnT>
                      <a:noFill/>
                    </a:lnT>
                    <a:lnB>
                      <a:noFill/>
                    </a:lnB>
                    <a:solidFill>
                      <a:srgbClr val="FFFFFF"/>
                    </a:solidFill>
                  </a:tcPr>
                </a:tc>
                <a:tc>
                  <a:txBody>
                    <a:bodyPr/>
                    <a:lstStyle/>
                    <a:p>
                      <a:pPr>
                        <a:lnSpc>
                          <a:spcPct val="115000"/>
                        </a:lnSpc>
                      </a:pPr>
                      <a:endParaRPr lang="en-US" sz="1100" dirty="0">
                        <a:latin typeface="Calibri"/>
                        <a:ea typeface="Times New Roman"/>
                      </a:endParaRPr>
                    </a:p>
                  </a:txBody>
                  <a:tcPr marL="54384" marR="54384"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nSpc>
                          <a:spcPct val="115000"/>
                        </a:lnSpc>
                        <a:spcBef>
                          <a:spcPts val="0"/>
                        </a:spcBef>
                        <a:spcAft>
                          <a:spcPts val="0"/>
                        </a:spcAft>
                      </a:pPr>
                      <a:r>
                        <a:rPr lang="en-US" sz="1100" dirty="0">
                          <a:latin typeface="Arial"/>
                          <a:ea typeface="Times New Roman"/>
                          <a:cs typeface="Times New Roman"/>
                        </a:rPr>
                        <a:t>LEED letter template for Credit MR 2.1 and Credit MR 2.2, signed by contractor, tabulating total waste material, quantities diverted and means by which it is diverted and statement that requirements for the credit have been met.</a:t>
                      </a:r>
                      <a:endParaRPr lang="en-US" sz="1100" dirty="0">
                        <a:latin typeface="Calibri"/>
                        <a:ea typeface="Calibri"/>
                        <a:cs typeface="Times New Roman"/>
                      </a:endParaRPr>
                    </a:p>
                  </a:txBody>
                  <a:tcPr marL="54384" marR="543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0862">
                <a:tc>
                  <a:txBody>
                    <a:bodyPr/>
                    <a:lstStyle/>
                    <a:p>
                      <a:pPr>
                        <a:lnSpc>
                          <a:spcPct val="115000"/>
                        </a:lnSpc>
                      </a:pPr>
                      <a:endParaRPr lang="en-US" sz="1100">
                        <a:latin typeface="Calibri"/>
                        <a:ea typeface="Times New Roman"/>
                      </a:endParaRPr>
                    </a:p>
                  </a:txBody>
                  <a:tcPr marL="54384" marR="54384" marT="0" marB="0" anchor="b">
                    <a:lnL>
                      <a:noFill/>
                    </a:lnL>
                    <a:lnR>
                      <a:noFill/>
                    </a:lnR>
                    <a:lnT>
                      <a:noFill/>
                    </a:lnT>
                    <a:lnB>
                      <a:noFill/>
                    </a:lnB>
                    <a:solidFill>
                      <a:srgbClr val="FFFFFF"/>
                    </a:solidFill>
                  </a:tcPr>
                </a:tc>
                <a:tc>
                  <a:txBody>
                    <a:bodyPr/>
                    <a:lstStyle/>
                    <a:p>
                      <a:pPr>
                        <a:lnSpc>
                          <a:spcPct val="115000"/>
                        </a:lnSpc>
                      </a:pPr>
                      <a:endParaRPr lang="en-US" sz="1100">
                        <a:latin typeface="Calibri"/>
                        <a:ea typeface="Times New Roman"/>
                      </a:endParaRPr>
                    </a:p>
                  </a:txBody>
                  <a:tcPr marL="54384" marR="54384" marT="0" marB="0" anchor="b">
                    <a:lnL>
                      <a:noFill/>
                    </a:lnL>
                    <a:lnR>
                      <a:noFill/>
                    </a:lnR>
                    <a:lnT>
                      <a:noFill/>
                    </a:lnT>
                    <a:lnB>
                      <a:noFill/>
                    </a:lnB>
                    <a:solidFill>
                      <a:srgbClr val="FFFFFF"/>
                    </a:solidFill>
                  </a:tcPr>
                </a:tc>
                <a:tc>
                  <a:txBody>
                    <a:bodyPr/>
                    <a:lstStyle/>
                    <a:p>
                      <a:pPr>
                        <a:lnSpc>
                          <a:spcPct val="115000"/>
                        </a:lnSpc>
                      </a:pPr>
                      <a:endParaRPr lang="en-US" sz="1100" dirty="0">
                        <a:latin typeface="Calibri"/>
                        <a:ea typeface="Times New Roman"/>
                      </a:endParaRPr>
                    </a:p>
                  </a:txBody>
                  <a:tcPr marL="54384" marR="54384"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248083">
                <a:tc>
                  <a:txBody>
                    <a:bodyPr/>
                    <a:lstStyle/>
                    <a:p>
                      <a:pPr marL="0" marR="0">
                        <a:lnSpc>
                          <a:spcPct val="115000"/>
                        </a:lnSpc>
                        <a:spcBef>
                          <a:spcPts val="0"/>
                        </a:spcBef>
                        <a:spcAft>
                          <a:spcPts val="0"/>
                        </a:spcAft>
                      </a:pPr>
                      <a:r>
                        <a:rPr lang="en-US" sz="1100" b="1">
                          <a:latin typeface="Arial"/>
                          <a:ea typeface="Times New Roman"/>
                          <a:cs typeface="Times New Roman"/>
                        </a:rPr>
                        <a:t>S.2</a:t>
                      </a:r>
                      <a:endParaRPr lang="en-US" sz="1100">
                        <a:latin typeface="Calibri"/>
                        <a:ea typeface="Calibri"/>
                        <a:cs typeface="Times New Roman"/>
                      </a:endParaRPr>
                    </a:p>
                  </a:txBody>
                  <a:tcPr marL="54384" marR="54384" marT="0" marB="0" anchor="b">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100" b="1">
                          <a:latin typeface="Arial"/>
                          <a:ea typeface="Times New Roman"/>
                          <a:cs typeface="Times New Roman"/>
                        </a:rPr>
                        <a:t>03  2000</a:t>
                      </a:r>
                      <a:endParaRPr lang="en-US" sz="1100">
                        <a:latin typeface="Calibri"/>
                        <a:ea typeface="Calibri"/>
                        <a:cs typeface="Times New Roman"/>
                      </a:endParaRPr>
                    </a:p>
                  </a:txBody>
                  <a:tcPr marL="54384" marR="54384" marT="0" marB="0" anchor="b">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100" b="1" dirty="0">
                          <a:latin typeface="Arial"/>
                          <a:ea typeface="Times New Roman"/>
                          <a:cs typeface="Times New Roman"/>
                        </a:rPr>
                        <a:t>Concrete Reinforcing</a:t>
                      </a:r>
                      <a:endParaRPr lang="en-US" sz="1100" dirty="0">
                        <a:latin typeface="Calibri"/>
                        <a:ea typeface="Calibri"/>
                        <a:cs typeface="Times New Roman"/>
                      </a:endParaRPr>
                    </a:p>
                  </a:txBody>
                  <a:tcPr marL="54384" marR="54384"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904308">
                <a:tc>
                  <a:txBody>
                    <a:bodyPr/>
                    <a:lstStyle/>
                    <a:p>
                      <a:pPr>
                        <a:lnSpc>
                          <a:spcPct val="115000"/>
                        </a:lnSpc>
                      </a:pPr>
                      <a:endParaRPr lang="en-US" sz="1100" dirty="0">
                        <a:latin typeface="Calibri"/>
                        <a:ea typeface="Times New Roman"/>
                      </a:endParaRPr>
                    </a:p>
                  </a:txBody>
                  <a:tcPr marL="54384" marR="54384" marT="0" marB="0" anchor="b">
                    <a:lnL>
                      <a:noFill/>
                    </a:lnL>
                    <a:lnR>
                      <a:noFill/>
                    </a:lnR>
                    <a:lnT>
                      <a:noFill/>
                    </a:lnT>
                    <a:lnB>
                      <a:noFill/>
                    </a:lnB>
                    <a:solidFill>
                      <a:srgbClr val="FFFFFF"/>
                    </a:solidFill>
                  </a:tcPr>
                </a:tc>
                <a:tc>
                  <a:txBody>
                    <a:bodyPr/>
                    <a:lstStyle/>
                    <a:p>
                      <a:pPr>
                        <a:lnSpc>
                          <a:spcPct val="115000"/>
                        </a:lnSpc>
                      </a:pPr>
                      <a:endParaRPr lang="en-US" sz="1100" dirty="0">
                        <a:latin typeface="Calibri"/>
                        <a:ea typeface="Times New Roman"/>
                      </a:endParaRPr>
                    </a:p>
                  </a:txBody>
                  <a:tcPr marL="54384" marR="54384"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nSpc>
                          <a:spcPct val="115000"/>
                        </a:lnSpc>
                        <a:spcBef>
                          <a:spcPts val="0"/>
                        </a:spcBef>
                        <a:spcAft>
                          <a:spcPts val="0"/>
                        </a:spcAft>
                      </a:pPr>
                      <a:r>
                        <a:rPr lang="en-US" sz="1100" dirty="0">
                          <a:latin typeface="Arial"/>
                          <a:ea typeface="Times New Roman"/>
                          <a:cs typeface="Times New Roman"/>
                        </a:rPr>
                        <a:t>Submit certification/letter from material supplier(s) indicating percentages by weight of post-consumer and pre-consumer recycled content for products having recycled content for Credit MR 4</a:t>
                      </a:r>
                      <a:endParaRPr lang="en-US" sz="1100" dirty="0">
                        <a:latin typeface="Calibri"/>
                        <a:ea typeface="Calibri"/>
                        <a:cs typeface="Times New Roman"/>
                      </a:endParaRPr>
                    </a:p>
                  </a:txBody>
                  <a:tcPr marL="54384" marR="543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01254">
                <a:tc>
                  <a:txBody>
                    <a:bodyPr/>
                    <a:lstStyle/>
                    <a:p>
                      <a:pPr>
                        <a:lnSpc>
                          <a:spcPct val="115000"/>
                        </a:lnSpc>
                      </a:pPr>
                      <a:endParaRPr lang="en-US" sz="1100">
                        <a:latin typeface="Calibri"/>
                        <a:ea typeface="Times New Roman"/>
                      </a:endParaRPr>
                    </a:p>
                  </a:txBody>
                  <a:tcPr marL="54384" marR="54384" marT="0" marB="0" anchor="b">
                    <a:lnL>
                      <a:noFill/>
                    </a:lnL>
                    <a:lnR>
                      <a:noFill/>
                    </a:lnR>
                    <a:lnT>
                      <a:noFill/>
                    </a:lnT>
                    <a:lnB>
                      <a:noFill/>
                    </a:lnB>
                    <a:solidFill>
                      <a:srgbClr val="FFFFFF"/>
                    </a:solidFill>
                  </a:tcPr>
                </a:tc>
                <a:tc>
                  <a:txBody>
                    <a:bodyPr/>
                    <a:lstStyle/>
                    <a:p>
                      <a:pPr>
                        <a:lnSpc>
                          <a:spcPct val="115000"/>
                        </a:lnSpc>
                      </a:pPr>
                      <a:endParaRPr lang="en-US" sz="1100">
                        <a:latin typeface="Calibri"/>
                        <a:ea typeface="Times New Roman"/>
                      </a:endParaRPr>
                    </a:p>
                  </a:txBody>
                  <a:tcPr marL="54384" marR="54384"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nSpc>
                          <a:spcPct val="115000"/>
                        </a:lnSpc>
                        <a:spcBef>
                          <a:spcPts val="0"/>
                        </a:spcBef>
                        <a:spcAft>
                          <a:spcPts val="0"/>
                        </a:spcAft>
                      </a:pPr>
                      <a:r>
                        <a:rPr lang="en-US" sz="1100" dirty="0">
                          <a:latin typeface="Arial"/>
                          <a:ea typeface="Times New Roman"/>
                          <a:cs typeface="Times New Roman"/>
                        </a:rPr>
                        <a:t>Provide documentation identifying manufacturer and extraction, harvest, and/or recover location of materials provided under this section for Credit MR 5</a:t>
                      </a:r>
                      <a:endParaRPr lang="en-US" sz="1100" dirty="0">
                        <a:latin typeface="Calibri"/>
                        <a:ea typeface="Calibri"/>
                        <a:cs typeface="Times New Roman"/>
                      </a:endParaRPr>
                    </a:p>
                  </a:txBody>
                  <a:tcPr marL="54384" marR="543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pSp>
        <p:nvGrpSpPr>
          <p:cNvPr id="2" name="Group 24"/>
          <p:cNvGrpSpPr/>
          <p:nvPr/>
        </p:nvGrpSpPr>
        <p:grpSpPr>
          <a:xfrm>
            <a:off x="0" y="5593080"/>
            <a:ext cx="9144000" cy="960120"/>
            <a:chOff x="0" y="2621280"/>
            <a:chExt cx="9144000" cy="960120"/>
          </a:xfrm>
        </p:grpSpPr>
        <p:sp>
          <p:nvSpPr>
            <p:cNvPr id="26" name="Rectangle 25"/>
            <p:cNvSpPr/>
            <p:nvPr/>
          </p:nvSpPr>
          <p:spPr>
            <a:xfrm>
              <a:off x="0" y="2621280"/>
              <a:ext cx="9144000" cy="96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2743200"/>
              <a:ext cx="220980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362200" y="2743200"/>
              <a:ext cx="6781800"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304800" y="533400"/>
            <a:ext cx="6781800" cy="609600"/>
          </a:xfrm>
        </p:spPr>
        <p:txBody>
          <a:bodyPr>
            <a:normAutofit/>
          </a:bodyPr>
          <a:lstStyle/>
          <a:p>
            <a:r>
              <a:rPr lang="en-US" sz="3200" dirty="0" smtClean="0">
                <a:latin typeface="Calibri" pitchFamily="34" charset="0"/>
              </a:rPr>
              <a:t>R e s e a r c h</a:t>
            </a:r>
            <a:endParaRPr lang="en-US" sz="3200" dirty="0">
              <a:latin typeface="Calibri" pitchFamily="34" charset="0"/>
            </a:endParaRPr>
          </a:p>
        </p:txBody>
      </p:sp>
      <p:sp>
        <p:nvSpPr>
          <p:cNvPr id="10" name="Subtitle 9"/>
          <p:cNvSpPr>
            <a:spLocks noGrp="1"/>
          </p:cNvSpPr>
          <p:nvPr>
            <p:ph type="subTitle" idx="1"/>
          </p:nvPr>
        </p:nvSpPr>
        <p:spPr>
          <a:xfrm>
            <a:off x="2362200" y="6065764"/>
            <a:ext cx="6705600" cy="350763"/>
          </a:xfrm>
        </p:spPr>
        <p:txBody>
          <a:bodyPr>
            <a:normAutofit/>
          </a:bodyPr>
          <a:lstStyle/>
          <a:p>
            <a:pPr algn="ctr"/>
            <a:r>
              <a:rPr lang="en-US" sz="1200" dirty="0" smtClean="0"/>
              <a:t>Construction Management  |  Dr. David Riley  |  Germantown, Maryland  |  April 15, 2008</a:t>
            </a:r>
            <a:endParaRPr lang="en-US" sz="1200" dirty="0"/>
          </a:p>
        </p:txBody>
      </p:sp>
      <p:pic>
        <p:nvPicPr>
          <p:cNvPr id="12" name="Picture 11" descr="ext. rendering.JPG"/>
          <p:cNvPicPr>
            <a:picLocks noChangeAspect="1"/>
          </p:cNvPicPr>
          <p:nvPr/>
        </p:nvPicPr>
        <p:blipFill>
          <a:blip r:embed="rId2" cstate="print"/>
          <a:stretch>
            <a:fillRect/>
          </a:stretch>
        </p:blipFill>
        <p:spPr>
          <a:xfrm>
            <a:off x="7162802" y="304801"/>
            <a:ext cx="1934489" cy="1006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381000" y="1524001"/>
            <a:ext cx="8382000" cy="461665"/>
          </a:xfrm>
          <a:prstGeom prst="rect">
            <a:avLst/>
          </a:prstGeom>
          <a:noFill/>
        </p:spPr>
        <p:txBody>
          <a:bodyPr wrap="square" rtlCol="0">
            <a:spAutoFit/>
          </a:bodyPr>
          <a:lstStyle/>
          <a:p>
            <a:r>
              <a:rPr lang="en-US" sz="2400" u="sng" dirty="0" smtClean="0">
                <a:solidFill>
                  <a:schemeClr val="tx1">
                    <a:lumMod val="65000"/>
                    <a:lumOff val="35000"/>
                  </a:schemeClr>
                </a:solidFill>
                <a:latin typeface="Calibri" pitchFamily="34" charset="0"/>
              </a:rPr>
              <a:t>Samples</a:t>
            </a:r>
            <a:r>
              <a:rPr lang="en-US" sz="2200" dirty="0" smtClean="0">
                <a:solidFill>
                  <a:schemeClr val="tx1">
                    <a:lumMod val="65000"/>
                    <a:lumOff val="35000"/>
                  </a:schemeClr>
                </a:solidFill>
                <a:latin typeface="Calibri" pitchFamily="34" charset="0"/>
              </a:rPr>
              <a:t>  </a:t>
            </a:r>
            <a:endParaRPr lang="en-US" sz="2000" i="1" dirty="0">
              <a:solidFill>
                <a:schemeClr val="accent2"/>
              </a:solidFill>
              <a:latin typeface="Calibri" pitchFamily="34" charset="0"/>
            </a:endParaRPr>
          </a:p>
        </p:txBody>
      </p:sp>
      <p:sp>
        <p:nvSpPr>
          <p:cNvPr id="15" name="Subtitle 9"/>
          <p:cNvSpPr txBox="1">
            <a:spLocks/>
          </p:cNvSpPr>
          <p:nvPr/>
        </p:nvSpPr>
        <p:spPr>
          <a:xfrm>
            <a:off x="2362200" y="5715000"/>
            <a:ext cx="3352800" cy="350763"/>
          </a:xfrm>
          <a:prstGeom prst="rect">
            <a:avLst/>
          </a:prstGeom>
        </p:spPr>
        <p:txBody>
          <a:bodyPr vert="horz" numCol="1" anchor="ctr">
            <a:normAutofit fontScale="62500" lnSpcReduction="20000"/>
          </a:bodyPr>
          <a:lstStyle/>
          <a:p>
            <a:pPr marL="0" marR="0" lvl="0" indent="0"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1" i="0" u="none" strike="noStrike" kern="1200" cap="none" spc="0" normalizeH="0" baseline="0" noProof="0" dirty="0" smtClean="0">
                <a:ln>
                  <a:noFill/>
                </a:ln>
                <a:solidFill>
                  <a:srgbClr val="FFFFFF"/>
                </a:solidFill>
                <a:effectLst/>
                <a:uLnTx/>
                <a:uFillTx/>
                <a:latin typeface="+mn-lt"/>
                <a:ea typeface="+mn-ea"/>
                <a:cs typeface="+mn-cs"/>
              </a:rPr>
              <a:t>M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e s t o n e    B u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d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n g   </a:t>
            </a:r>
            <a:r>
              <a:rPr kumimoji="0" lang="en-US" sz="2600" b="1" i="0" u="none" strike="noStrike" kern="1200" cap="none" spc="0" normalizeH="0" noProof="0" dirty="0" smtClean="0">
                <a:ln>
                  <a:noFill/>
                </a:ln>
                <a:solidFill>
                  <a:srgbClr val="FFFFFF"/>
                </a:solidFill>
                <a:effectLst/>
                <a:uLnTx/>
                <a:uFillTx/>
                <a:latin typeface="+mn-lt"/>
                <a:ea typeface="+mn-ea"/>
                <a:cs typeface="+mn-cs"/>
              </a:rPr>
              <a:t> # 4</a:t>
            </a:r>
            <a:endParaRPr kumimoji="0" lang="en-US" sz="2600" b="1" i="0" u="none" strike="noStrike" kern="1200" cap="none" spc="0" normalizeH="0" baseline="0" noProof="0" dirty="0">
              <a:ln>
                <a:noFill/>
              </a:ln>
              <a:solidFill>
                <a:srgbClr val="FFFFFF"/>
              </a:solidFill>
              <a:effectLst/>
              <a:uLnTx/>
              <a:uFillTx/>
              <a:latin typeface="+mn-lt"/>
              <a:ea typeface="+mn-ea"/>
              <a:cs typeface="+mn-cs"/>
            </a:endParaRPr>
          </a:p>
        </p:txBody>
      </p:sp>
      <p:sp>
        <p:nvSpPr>
          <p:cNvPr id="16" name="Subtitle 9"/>
          <p:cNvSpPr txBox="1">
            <a:spLocks/>
          </p:cNvSpPr>
          <p:nvPr/>
        </p:nvSpPr>
        <p:spPr>
          <a:xfrm>
            <a:off x="5791200" y="5715000"/>
            <a:ext cx="3352800" cy="350763"/>
          </a:xfrm>
          <a:prstGeom prst="rect">
            <a:avLst/>
          </a:prstGeom>
        </p:spPr>
        <p:txBody>
          <a:bodyPr vert="horz" numCol="1" anchor="ctr">
            <a:normAutofit/>
          </a:bodyPr>
          <a:lstStyle/>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1600" b="1" i="0" u="none" strike="noStrike" kern="1200" cap="none" spc="0" normalizeH="0" baseline="0" noProof="0" dirty="0" smtClean="0">
                <a:ln>
                  <a:noFill/>
                </a:ln>
                <a:solidFill>
                  <a:srgbClr val="FFFFFF"/>
                </a:solidFill>
                <a:effectLst/>
                <a:uLnTx/>
                <a:uFillTx/>
                <a:latin typeface="+mn-lt"/>
                <a:ea typeface="+mn-ea"/>
                <a:cs typeface="+mn-cs"/>
              </a:rPr>
              <a:t>K r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s t e n    M    H l o p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c k</a:t>
            </a:r>
            <a:endParaRPr kumimoji="0" lang="en-US" sz="1600" b="1" i="0" u="none" strike="noStrike" kern="1200" cap="none" spc="0" normalizeH="0" baseline="0" noProof="0" dirty="0">
              <a:ln>
                <a:noFill/>
              </a:ln>
              <a:solidFill>
                <a:srgbClr val="FFFFFF"/>
              </a:solidFill>
              <a:effectLst/>
              <a:uLnTx/>
              <a:uFillTx/>
              <a:latin typeface="+mn-lt"/>
              <a:ea typeface="+mn-ea"/>
              <a:cs typeface="+mn-cs"/>
            </a:endParaRPr>
          </a:p>
        </p:txBody>
      </p:sp>
      <p:cxnSp>
        <p:nvCxnSpPr>
          <p:cNvPr id="20" name="Straight Connector 19"/>
          <p:cNvCxnSpPr/>
          <p:nvPr/>
        </p:nvCxnSpPr>
        <p:spPr>
          <a:xfrm rot="10800000">
            <a:off x="3695700" y="1066802"/>
            <a:ext cx="3390904" cy="1588"/>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2"/>
          </p:cNvCxnSpPr>
          <p:nvPr/>
        </p:nvCxnSpPr>
        <p:spPr>
          <a:xfrm rot="5400000" flipH="1">
            <a:off x="1847056" y="-705643"/>
            <a:ext cx="1589" cy="36957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8"/>
          <p:cNvSpPr txBox="1">
            <a:spLocks/>
          </p:cNvSpPr>
          <p:nvPr/>
        </p:nvSpPr>
        <p:spPr>
          <a:xfrm>
            <a:off x="304800" y="990600"/>
            <a:ext cx="6781800" cy="381000"/>
          </a:xfrm>
          <a:prstGeom prst="rect">
            <a:avLst/>
          </a:prstGeom>
        </p:spPr>
        <p:txBody>
          <a:bodyPr vert="horz"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all" spc="0" normalizeH="0" baseline="0" noProof="0" dirty="0" smtClean="0">
                <a:ln>
                  <a:noFill/>
                </a:ln>
                <a:solidFill>
                  <a:schemeClr val="tx2"/>
                </a:solidFill>
                <a:effectLst/>
                <a:uLnTx/>
                <a:uFillTx/>
                <a:latin typeface="Calibri" pitchFamily="34" charset="0"/>
                <a:ea typeface="+mj-ea"/>
                <a:cs typeface="+mj-cs"/>
              </a:rPr>
              <a:t>LEED Guide for trade Contractors</a:t>
            </a:r>
            <a:endParaRPr kumimoji="0" lang="en-US" sz="1600" b="0" i="0" u="none" strike="noStrike" kern="1200" cap="all" spc="0" normalizeH="0" baseline="0" noProof="0" dirty="0">
              <a:ln>
                <a:noFill/>
              </a:ln>
              <a:solidFill>
                <a:schemeClr val="tx2"/>
              </a:solidFill>
              <a:effectLst/>
              <a:uLnTx/>
              <a:uFillTx/>
              <a:latin typeface="Calibri" pitchFamily="34" charset="0"/>
              <a:ea typeface="+mj-ea"/>
              <a:cs typeface="+mj-cs"/>
            </a:endParaRPr>
          </a:p>
        </p:txBody>
      </p:sp>
      <p:sp>
        <p:nvSpPr>
          <p:cNvPr id="23" name="Rectangle 22"/>
          <p:cNvSpPr/>
          <p:nvPr/>
        </p:nvSpPr>
        <p:spPr>
          <a:xfrm>
            <a:off x="228600" y="1905000"/>
            <a:ext cx="8686800" cy="3657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aphicFrame>
        <p:nvGraphicFramePr>
          <p:cNvPr id="24" name="Table 23"/>
          <p:cNvGraphicFramePr>
            <a:graphicFrameLocks noGrp="1"/>
          </p:cNvGraphicFramePr>
          <p:nvPr/>
        </p:nvGraphicFramePr>
        <p:xfrm>
          <a:off x="152400" y="1905000"/>
          <a:ext cx="4038599" cy="3662934"/>
        </p:xfrm>
        <a:graphic>
          <a:graphicData uri="http://schemas.openxmlformats.org/drawingml/2006/table">
            <a:tbl>
              <a:tblPr/>
              <a:tblGrid>
                <a:gridCol w="420001"/>
                <a:gridCol w="843385"/>
                <a:gridCol w="2775213"/>
              </a:tblGrid>
              <a:tr h="175260">
                <a:tc>
                  <a:txBody>
                    <a:bodyPr/>
                    <a:lstStyle/>
                    <a:p>
                      <a:pPr marL="0" marR="0">
                        <a:lnSpc>
                          <a:spcPct val="115000"/>
                        </a:lnSpc>
                        <a:spcBef>
                          <a:spcPts val="0"/>
                        </a:spcBef>
                        <a:spcAft>
                          <a:spcPts val="0"/>
                        </a:spcAft>
                      </a:pPr>
                      <a:r>
                        <a:rPr lang="en-US" sz="1100" b="1" dirty="0">
                          <a:latin typeface="Arial"/>
                          <a:ea typeface="Times New Roman"/>
                          <a:cs typeface="Times New Roman"/>
                        </a:rPr>
                        <a:t>S.1</a:t>
                      </a:r>
                      <a:endParaRPr lang="en-US" sz="1100" dirty="0">
                        <a:latin typeface="Calibri"/>
                        <a:ea typeface="Calibri"/>
                        <a:cs typeface="Times New Roman"/>
                      </a:endParaRPr>
                    </a:p>
                  </a:txBody>
                  <a:tcPr marL="68580" marR="68580" marT="0" marB="0" anchor="b">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100" b="1">
                          <a:latin typeface="Arial"/>
                          <a:ea typeface="Times New Roman"/>
                          <a:cs typeface="Times New Roman"/>
                        </a:rPr>
                        <a:t>03  3000</a:t>
                      </a:r>
                      <a:endParaRPr lang="en-US" sz="1100">
                        <a:latin typeface="Calibri"/>
                        <a:ea typeface="Calibri"/>
                        <a:cs typeface="Times New Roman"/>
                      </a:endParaRPr>
                    </a:p>
                  </a:txBody>
                  <a:tcPr marL="68580" marR="68580" marT="0" marB="0" anchor="b">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100" b="1">
                          <a:latin typeface="Arial"/>
                          <a:ea typeface="Times New Roman"/>
                          <a:cs typeface="Times New Roman"/>
                        </a:rPr>
                        <a:t>CIP Concrete</a:t>
                      </a:r>
                      <a:endParaRPr lang="en-US" sz="110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548809">
                <a:tc>
                  <a:txBody>
                    <a:bodyPr/>
                    <a:lstStyle/>
                    <a:p>
                      <a:pPr>
                        <a:lnSpc>
                          <a:spcPct val="115000"/>
                        </a:lnSpc>
                      </a:pPr>
                      <a:endParaRPr lang="en-US" sz="1100" dirty="0">
                        <a:latin typeface="Calibri"/>
                        <a:ea typeface="Times New Roman"/>
                      </a:endParaRPr>
                    </a:p>
                  </a:txBody>
                  <a:tcPr marL="68580" marR="68580" marT="0" marB="0" anchor="b">
                    <a:lnL>
                      <a:noFill/>
                    </a:lnL>
                    <a:lnR>
                      <a:noFill/>
                    </a:lnR>
                    <a:lnT>
                      <a:noFill/>
                    </a:lnT>
                    <a:lnB>
                      <a:noFill/>
                    </a:lnB>
                    <a:solidFill>
                      <a:srgbClr val="FFFFFF"/>
                    </a:solidFill>
                  </a:tcPr>
                </a:tc>
                <a:tc>
                  <a:txBody>
                    <a:bodyPr/>
                    <a:lstStyle/>
                    <a:p>
                      <a:pPr>
                        <a:lnSpc>
                          <a:spcPct val="115000"/>
                        </a:lnSpc>
                      </a:pPr>
                      <a:endParaRPr lang="en-US" sz="1100">
                        <a:latin typeface="Calibri"/>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nSpc>
                          <a:spcPct val="115000"/>
                        </a:lnSpc>
                        <a:spcBef>
                          <a:spcPts val="0"/>
                        </a:spcBef>
                        <a:spcAft>
                          <a:spcPts val="0"/>
                        </a:spcAft>
                      </a:pPr>
                      <a:r>
                        <a:rPr lang="en-US" sz="1100" dirty="0">
                          <a:latin typeface="Arial"/>
                          <a:ea typeface="Times New Roman"/>
                          <a:cs typeface="Times New Roman"/>
                        </a:rPr>
                        <a:t>Materials shall be manufactured and of raw materials extracted within 500 miles of project site.  </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76300">
                <a:tc>
                  <a:txBody>
                    <a:bodyPr/>
                    <a:lstStyle/>
                    <a:p>
                      <a:pPr>
                        <a:lnSpc>
                          <a:spcPct val="115000"/>
                        </a:lnSpc>
                      </a:pPr>
                      <a:endParaRPr lang="en-US" sz="1100" dirty="0">
                        <a:latin typeface="Calibri"/>
                        <a:ea typeface="Times New Roman"/>
                      </a:endParaRPr>
                    </a:p>
                  </a:txBody>
                  <a:tcPr marL="68580" marR="68580" marT="0" marB="0" anchor="b">
                    <a:lnL>
                      <a:noFill/>
                    </a:lnL>
                    <a:lnR>
                      <a:noFill/>
                    </a:lnR>
                    <a:lnT>
                      <a:noFill/>
                    </a:lnT>
                    <a:lnB>
                      <a:noFill/>
                    </a:lnB>
                    <a:solidFill>
                      <a:srgbClr val="FFFFFF"/>
                    </a:solidFill>
                  </a:tcPr>
                </a:tc>
                <a:tc>
                  <a:txBody>
                    <a:bodyPr/>
                    <a:lstStyle/>
                    <a:p>
                      <a:pPr>
                        <a:lnSpc>
                          <a:spcPct val="115000"/>
                        </a:lnSpc>
                      </a:pPr>
                      <a:endParaRPr lang="en-US" sz="1100" dirty="0">
                        <a:latin typeface="Calibri"/>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nSpc>
                          <a:spcPct val="115000"/>
                        </a:lnSpc>
                        <a:spcBef>
                          <a:spcPts val="0"/>
                        </a:spcBef>
                        <a:spcAft>
                          <a:spcPts val="0"/>
                        </a:spcAft>
                      </a:pPr>
                      <a:r>
                        <a:rPr lang="en-US" sz="1100" dirty="0">
                          <a:latin typeface="Arial"/>
                          <a:ea typeface="Times New Roman"/>
                          <a:cs typeface="Times New Roman"/>
                        </a:rPr>
                        <a:t>Provide materials with recycled content such that sum of </a:t>
                      </a:r>
                      <a:r>
                        <a:rPr lang="en-US" sz="1100" dirty="0" smtClean="0">
                          <a:latin typeface="Arial"/>
                          <a:ea typeface="Times New Roman"/>
                          <a:cs typeface="Times New Roman"/>
                        </a:rPr>
                        <a:t>post-consumer </a:t>
                      </a:r>
                      <a:r>
                        <a:rPr lang="en-US" sz="1100" dirty="0">
                          <a:latin typeface="Arial"/>
                          <a:ea typeface="Times New Roman"/>
                          <a:cs typeface="Times New Roman"/>
                        </a:rPr>
                        <a:t>recycled content plus one-half of pre-consumer recycled content is not less than 10% to 25%.</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6944">
                <a:tc>
                  <a:txBody>
                    <a:bodyPr/>
                    <a:lstStyle/>
                    <a:p>
                      <a:pPr>
                        <a:lnSpc>
                          <a:spcPct val="115000"/>
                        </a:lnSpc>
                      </a:pPr>
                      <a:endParaRPr lang="en-US" sz="1100">
                        <a:latin typeface="Calibri"/>
                        <a:ea typeface="Times New Roman"/>
                      </a:endParaRPr>
                    </a:p>
                  </a:txBody>
                  <a:tcPr marL="68580" marR="68580" marT="0" marB="0" anchor="b">
                    <a:lnL>
                      <a:noFill/>
                    </a:lnL>
                    <a:lnR>
                      <a:noFill/>
                    </a:lnR>
                    <a:lnT>
                      <a:noFill/>
                    </a:lnT>
                    <a:lnB>
                      <a:noFill/>
                    </a:lnB>
                    <a:solidFill>
                      <a:srgbClr val="FFFFFF"/>
                    </a:solidFill>
                  </a:tcPr>
                </a:tc>
                <a:tc>
                  <a:txBody>
                    <a:bodyPr/>
                    <a:lstStyle/>
                    <a:p>
                      <a:pPr>
                        <a:lnSpc>
                          <a:spcPct val="115000"/>
                        </a:lnSpc>
                      </a:pPr>
                      <a:endParaRPr lang="en-US" sz="1100">
                        <a:latin typeface="Calibri"/>
                        <a:ea typeface="Times New Roman"/>
                      </a:endParaRPr>
                    </a:p>
                  </a:txBody>
                  <a:tcPr marL="68580" marR="68580" marT="0" marB="0" anchor="b">
                    <a:lnL>
                      <a:noFill/>
                    </a:lnL>
                    <a:lnR>
                      <a:noFill/>
                    </a:lnR>
                    <a:lnT>
                      <a:noFill/>
                    </a:lnT>
                    <a:lnB>
                      <a:noFill/>
                    </a:lnB>
                    <a:solidFill>
                      <a:srgbClr val="FFFFFF"/>
                    </a:solidFill>
                  </a:tcPr>
                </a:tc>
                <a:tc>
                  <a:txBody>
                    <a:bodyPr/>
                    <a:lstStyle/>
                    <a:p>
                      <a:pPr>
                        <a:lnSpc>
                          <a:spcPct val="115000"/>
                        </a:lnSpc>
                      </a:pPr>
                      <a:endParaRPr lang="en-US" sz="1100">
                        <a:latin typeface="Calibri"/>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75260">
                <a:tc>
                  <a:txBody>
                    <a:bodyPr/>
                    <a:lstStyle/>
                    <a:p>
                      <a:pPr marL="0" marR="0">
                        <a:lnSpc>
                          <a:spcPct val="115000"/>
                        </a:lnSpc>
                        <a:spcBef>
                          <a:spcPts val="0"/>
                        </a:spcBef>
                        <a:spcAft>
                          <a:spcPts val="0"/>
                        </a:spcAft>
                      </a:pPr>
                      <a:r>
                        <a:rPr lang="en-US" sz="1100" b="1" dirty="0">
                          <a:latin typeface="Arial"/>
                          <a:ea typeface="Times New Roman"/>
                          <a:cs typeface="Times New Roman"/>
                        </a:rPr>
                        <a:t>S.2</a:t>
                      </a:r>
                      <a:endParaRPr lang="en-US" sz="1100" dirty="0">
                        <a:latin typeface="Calibri"/>
                        <a:ea typeface="Calibri"/>
                        <a:cs typeface="Times New Roman"/>
                      </a:endParaRPr>
                    </a:p>
                  </a:txBody>
                  <a:tcPr marL="68580" marR="68580" marT="0" marB="0" anchor="b">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100" b="1" dirty="0">
                          <a:latin typeface="Arial"/>
                          <a:ea typeface="Times New Roman"/>
                          <a:cs typeface="Times New Roman"/>
                        </a:rPr>
                        <a:t>03  4500</a:t>
                      </a:r>
                      <a:endParaRPr lang="en-US" sz="1100" dirty="0">
                        <a:latin typeface="Calibri"/>
                        <a:ea typeface="Calibri"/>
                        <a:cs typeface="Times New Roman"/>
                      </a:endParaRPr>
                    </a:p>
                  </a:txBody>
                  <a:tcPr marL="68580" marR="68580" marT="0" marB="0" anchor="b">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100" b="1">
                          <a:latin typeface="Arial"/>
                          <a:ea typeface="Times New Roman"/>
                          <a:cs typeface="Times New Roman"/>
                        </a:rPr>
                        <a:t>Precast Architectural Concrete</a:t>
                      </a:r>
                      <a:endParaRPr lang="en-US" sz="110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548809">
                <a:tc>
                  <a:txBody>
                    <a:bodyPr/>
                    <a:lstStyle/>
                    <a:p>
                      <a:pPr>
                        <a:lnSpc>
                          <a:spcPct val="115000"/>
                        </a:lnSpc>
                      </a:pPr>
                      <a:endParaRPr lang="en-US" sz="1100">
                        <a:latin typeface="Calibri"/>
                        <a:ea typeface="Times New Roman"/>
                      </a:endParaRPr>
                    </a:p>
                  </a:txBody>
                  <a:tcPr marL="68580" marR="68580" marT="0" marB="0" anchor="b">
                    <a:lnL>
                      <a:noFill/>
                    </a:lnL>
                    <a:lnR>
                      <a:noFill/>
                    </a:lnR>
                    <a:lnT>
                      <a:noFill/>
                    </a:lnT>
                    <a:lnB>
                      <a:noFill/>
                    </a:lnB>
                    <a:solidFill>
                      <a:srgbClr val="FFFFFF"/>
                    </a:solidFill>
                  </a:tcPr>
                </a:tc>
                <a:tc>
                  <a:txBody>
                    <a:bodyPr/>
                    <a:lstStyle/>
                    <a:p>
                      <a:pPr>
                        <a:lnSpc>
                          <a:spcPct val="115000"/>
                        </a:lnSpc>
                      </a:pPr>
                      <a:endParaRPr lang="en-US" sz="1100" dirty="0">
                        <a:latin typeface="Calibri"/>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nSpc>
                          <a:spcPct val="115000"/>
                        </a:lnSpc>
                        <a:spcBef>
                          <a:spcPts val="0"/>
                        </a:spcBef>
                        <a:spcAft>
                          <a:spcPts val="0"/>
                        </a:spcAft>
                      </a:pPr>
                      <a:r>
                        <a:rPr lang="en-US" sz="1100" dirty="0">
                          <a:latin typeface="Arial"/>
                          <a:ea typeface="Times New Roman"/>
                          <a:cs typeface="Times New Roman"/>
                        </a:rPr>
                        <a:t>Materials shall be manufactured and of raw materials extracted within 500 miles of project site.  </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76300">
                <a:tc>
                  <a:txBody>
                    <a:bodyPr/>
                    <a:lstStyle/>
                    <a:p>
                      <a:pPr>
                        <a:lnSpc>
                          <a:spcPct val="115000"/>
                        </a:lnSpc>
                      </a:pPr>
                      <a:endParaRPr lang="en-US" sz="1100">
                        <a:latin typeface="Calibri"/>
                        <a:ea typeface="Times New Roman"/>
                      </a:endParaRPr>
                    </a:p>
                  </a:txBody>
                  <a:tcPr marL="68580" marR="68580" marT="0" marB="0" anchor="b">
                    <a:lnL>
                      <a:noFill/>
                    </a:lnL>
                    <a:lnR>
                      <a:noFill/>
                    </a:lnR>
                    <a:lnT>
                      <a:noFill/>
                    </a:lnT>
                    <a:lnB>
                      <a:noFill/>
                    </a:lnB>
                    <a:solidFill>
                      <a:srgbClr val="FFFFFF"/>
                    </a:solidFill>
                  </a:tcPr>
                </a:tc>
                <a:tc>
                  <a:txBody>
                    <a:bodyPr/>
                    <a:lstStyle/>
                    <a:p>
                      <a:pPr>
                        <a:lnSpc>
                          <a:spcPct val="115000"/>
                        </a:lnSpc>
                      </a:pPr>
                      <a:endParaRPr lang="en-US" sz="1100" dirty="0">
                        <a:latin typeface="Calibri"/>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nSpc>
                          <a:spcPct val="115000"/>
                        </a:lnSpc>
                        <a:spcBef>
                          <a:spcPts val="0"/>
                        </a:spcBef>
                        <a:spcAft>
                          <a:spcPts val="0"/>
                        </a:spcAft>
                      </a:pPr>
                      <a:r>
                        <a:rPr lang="en-US" sz="1100" dirty="0">
                          <a:latin typeface="Arial"/>
                          <a:ea typeface="Times New Roman"/>
                          <a:cs typeface="Times New Roman"/>
                        </a:rPr>
                        <a:t>Provide materials with recycled content such that sum of post-consumer recycled content plus one-half of pre-consumer recycled content is not less than 25% to 50%.</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25" name="Table 24"/>
          <p:cNvGraphicFramePr>
            <a:graphicFrameLocks noGrp="1"/>
          </p:cNvGraphicFramePr>
          <p:nvPr/>
        </p:nvGraphicFramePr>
        <p:xfrm>
          <a:off x="4267200" y="1905001"/>
          <a:ext cx="4528433" cy="3809999"/>
        </p:xfrm>
        <a:graphic>
          <a:graphicData uri="http://schemas.openxmlformats.org/drawingml/2006/table">
            <a:tbl>
              <a:tblPr/>
              <a:tblGrid>
                <a:gridCol w="350596"/>
                <a:gridCol w="683971"/>
                <a:gridCol w="3493866"/>
              </a:tblGrid>
              <a:tr h="175260">
                <a:tc>
                  <a:txBody>
                    <a:bodyPr/>
                    <a:lstStyle/>
                    <a:p>
                      <a:pPr marL="0" marR="0">
                        <a:lnSpc>
                          <a:spcPct val="115000"/>
                        </a:lnSpc>
                        <a:spcBef>
                          <a:spcPts val="0"/>
                        </a:spcBef>
                        <a:spcAft>
                          <a:spcPts val="0"/>
                        </a:spcAft>
                      </a:pPr>
                      <a:r>
                        <a:rPr lang="en-US" sz="1100" b="1" dirty="0">
                          <a:latin typeface="Arial"/>
                          <a:ea typeface="Times New Roman"/>
                          <a:cs typeface="Times New Roman"/>
                        </a:rPr>
                        <a:t>S.3</a:t>
                      </a:r>
                      <a:endParaRPr lang="en-US" sz="1100" dirty="0">
                        <a:latin typeface="Calibri"/>
                        <a:ea typeface="Calibri"/>
                        <a:cs typeface="Times New Roman"/>
                      </a:endParaRPr>
                    </a:p>
                  </a:txBody>
                  <a:tcPr marL="54648" marR="54648" marT="0" marB="0" anchor="b">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100" b="1" dirty="0">
                          <a:latin typeface="Arial"/>
                          <a:ea typeface="Times New Roman"/>
                          <a:cs typeface="Times New Roman"/>
                        </a:rPr>
                        <a:t>04  0510</a:t>
                      </a:r>
                      <a:endParaRPr lang="en-US" sz="1100" dirty="0">
                        <a:latin typeface="Calibri"/>
                        <a:ea typeface="Calibri"/>
                        <a:cs typeface="Times New Roman"/>
                      </a:endParaRPr>
                    </a:p>
                  </a:txBody>
                  <a:tcPr marL="54648" marR="54648" marT="0" marB="0" anchor="b">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100" b="1">
                          <a:latin typeface="Arial"/>
                          <a:ea typeface="Times New Roman"/>
                          <a:cs typeface="Times New Roman"/>
                        </a:rPr>
                        <a:t>Masonry Mortaring and Grouting</a:t>
                      </a:r>
                      <a:endParaRPr lang="en-US" sz="1100">
                        <a:latin typeface="Calibri"/>
                        <a:ea typeface="Calibri"/>
                        <a:cs typeface="Times New Roman"/>
                      </a:endParaRPr>
                    </a:p>
                  </a:txBody>
                  <a:tcPr marL="54648" marR="54648"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416813">
                <a:tc>
                  <a:txBody>
                    <a:bodyPr/>
                    <a:lstStyle/>
                    <a:p>
                      <a:pPr>
                        <a:lnSpc>
                          <a:spcPct val="115000"/>
                        </a:lnSpc>
                      </a:pPr>
                      <a:endParaRPr lang="en-US" sz="1100">
                        <a:latin typeface="Calibri"/>
                        <a:ea typeface="Times New Roman"/>
                      </a:endParaRPr>
                    </a:p>
                  </a:txBody>
                  <a:tcPr marL="54648" marR="54648" marT="0" marB="0" anchor="b">
                    <a:lnL>
                      <a:noFill/>
                    </a:lnL>
                    <a:lnR>
                      <a:noFill/>
                    </a:lnR>
                    <a:lnT>
                      <a:noFill/>
                    </a:lnT>
                    <a:lnB>
                      <a:noFill/>
                    </a:lnB>
                    <a:solidFill>
                      <a:srgbClr val="FFFFFF"/>
                    </a:solidFill>
                  </a:tcPr>
                </a:tc>
                <a:tc>
                  <a:txBody>
                    <a:bodyPr/>
                    <a:lstStyle/>
                    <a:p>
                      <a:pPr>
                        <a:lnSpc>
                          <a:spcPct val="115000"/>
                        </a:lnSpc>
                      </a:pPr>
                      <a:endParaRPr lang="en-US" sz="1100" dirty="0">
                        <a:latin typeface="Calibri"/>
                        <a:ea typeface="Times New Roman"/>
                      </a:endParaRPr>
                    </a:p>
                  </a:txBody>
                  <a:tcPr marL="54648" marR="54648"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nSpc>
                          <a:spcPct val="115000"/>
                        </a:lnSpc>
                        <a:spcBef>
                          <a:spcPts val="0"/>
                        </a:spcBef>
                        <a:spcAft>
                          <a:spcPts val="0"/>
                        </a:spcAft>
                      </a:pPr>
                      <a:r>
                        <a:rPr lang="en-US" sz="1100">
                          <a:latin typeface="Arial"/>
                          <a:ea typeface="Times New Roman"/>
                          <a:cs typeface="Times New Roman"/>
                        </a:rPr>
                        <a:t>Materials shall be manufactured and of raw materials extracted within 500 miles of project site.  </a:t>
                      </a:r>
                      <a:endParaRPr lang="en-US" sz="1100">
                        <a:latin typeface="Calibri"/>
                        <a:ea typeface="Calibri"/>
                        <a:cs typeface="Times New Roman"/>
                      </a:endParaRPr>
                    </a:p>
                  </a:txBody>
                  <a:tcPr marL="54648" marR="54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01040">
                <a:tc>
                  <a:txBody>
                    <a:bodyPr/>
                    <a:lstStyle/>
                    <a:p>
                      <a:pPr>
                        <a:lnSpc>
                          <a:spcPct val="115000"/>
                        </a:lnSpc>
                      </a:pPr>
                      <a:endParaRPr lang="en-US" sz="1100">
                        <a:latin typeface="Calibri"/>
                        <a:ea typeface="Times New Roman"/>
                      </a:endParaRPr>
                    </a:p>
                  </a:txBody>
                  <a:tcPr marL="54648" marR="54648" marT="0" marB="0" anchor="b">
                    <a:lnL>
                      <a:noFill/>
                    </a:lnL>
                    <a:lnR>
                      <a:noFill/>
                    </a:lnR>
                    <a:lnT>
                      <a:noFill/>
                    </a:lnT>
                    <a:lnB>
                      <a:noFill/>
                    </a:lnB>
                    <a:solidFill>
                      <a:srgbClr val="FFFFFF"/>
                    </a:solidFill>
                  </a:tcPr>
                </a:tc>
                <a:tc>
                  <a:txBody>
                    <a:bodyPr/>
                    <a:lstStyle/>
                    <a:p>
                      <a:pPr>
                        <a:lnSpc>
                          <a:spcPct val="115000"/>
                        </a:lnSpc>
                      </a:pPr>
                      <a:endParaRPr lang="en-US" sz="1100" dirty="0">
                        <a:latin typeface="Calibri"/>
                        <a:ea typeface="Times New Roman"/>
                      </a:endParaRPr>
                    </a:p>
                  </a:txBody>
                  <a:tcPr marL="54648" marR="54648"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nSpc>
                          <a:spcPct val="115000"/>
                        </a:lnSpc>
                        <a:spcBef>
                          <a:spcPts val="0"/>
                        </a:spcBef>
                        <a:spcAft>
                          <a:spcPts val="0"/>
                        </a:spcAft>
                      </a:pPr>
                      <a:r>
                        <a:rPr lang="en-US" sz="1100" dirty="0">
                          <a:latin typeface="Arial"/>
                          <a:ea typeface="Times New Roman"/>
                          <a:cs typeface="Times New Roman"/>
                        </a:rPr>
                        <a:t>Provide materials with recycled content such that sum of post-consumer recycled content plus one-half of pre-consumer recycled content is not less than 10% to 20%.</a:t>
                      </a:r>
                      <a:endParaRPr lang="en-US" sz="1100" dirty="0">
                        <a:latin typeface="Calibri"/>
                        <a:ea typeface="Calibri"/>
                        <a:cs typeface="Times New Roman"/>
                      </a:endParaRPr>
                    </a:p>
                  </a:txBody>
                  <a:tcPr marL="54648" marR="54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6944">
                <a:tc>
                  <a:txBody>
                    <a:bodyPr/>
                    <a:lstStyle/>
                    <a:p>
                      <a:pPr>
                        <a:lnSpc>
                          <a:spcPct val="115000"/>
                        </a:lnSpc>
                      </a:pPr>
                      <a:endParaRPr lang="en-US" sz="1100">
                        <a:latin typeface="Calibri"/>
                        <a:ea typeface="Times New Roman"/>
                      </a:endParaRPr>
                    </a:p>
                  </a:txBody>
                  <a:tcPr marL="54648" marR="54648" marT="0" marB="0" anchor="b">
                    <a:lnL>
                      <a:noFill/>
                    </a:lnL>
                    <a:lnR>
                      <a:noFill/>
                    </a:lnR>
                    <a:lnT>
                      <a:noFill/>
                    </a:lnT>
                    <a:lnB>
                      <a:noFill/>
                    </a:lnB>
                    <a:solidFill>
                      <a:srgbClr val="FFFFFF"/>
                    </a:solidFill>
                  </a:tcPr>
                </a:tc>
                <a:tc>
                  <a:txBody>
                    <a:bodyPr/>
                    <a:lstStyle/>
                    <a:p>
                      <a:pPr>
                        <a:lnSpc>
                          <a:spcPct val="115000"/>
                        </a:lnSpc>
                      </a:pPr>
                      <a:endParaRPr lang="en-US" sz="1100">
                        <a:latin typeface="Calibri"/>
                        <a:ea typeface="Times New Roman"/>
                      </a:endParaRPr>
                    </a:p>
                  </a:txBody>
                  <a:tcPr marL="54648" marR="54648" marT="0" marB="0" anchor="b">
                    <a:lnL>
                      <a:noFill/>
                    </a:lnL>
                    <a:lnR>
                      <a:noFill/>
                    </a:lnR>
                    <a:lnT>
                      <a:noFill/>
                    </a:lnT>
                    <a:lnB>
                      <a:noFill/>
                    </a:lnB>
                    <a:solidFill>
                      <a:srgbClr val="FFFFFF"/>
                    </a:solidFill>
                  </a:tcPr>
                </a:tc>
                <a:tc>
                  <a:txBody>
                    <a:bodyPr/>
                    <a:lstStyle/>
                    <a:p>
                      <a:pPr marL="0" marR="0">
                        <a:lnSpc>
                          <a:spcPct val="115000"/>
                        </a:lnSpc>
                        <a:spcBef>
                          <a:spcPts val="0"/>
                        </a:spcBef>
                        <a:spcAft>
                          <a:spcPts val="0"/>
                        </a:spcAft>
                      </a:pPr>
                      <a:endParaRPr lang="en-US" sz="1100" dirty="0">
                        <a:latin typeface="Arial"/>
                        <a:ea typeface="Times New Roman"/>
                        <a:cs typeface="Times New Roman"/>
                      </a:endParaRPr>
                    </a:p>
                  </a:txBody>
                  <a:tcPr marL="54648" marR="54648"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75260">
                <a:tc>
                  <a:txBody>
                    <a:bodyPr/>
                    <a:lstStyle/>
                    <a:p>
                      <a:pPr marL="0" marR="0">
                        <a:lnSpc>
                          <a:spcPct val="115000"/>
                        </a:lnSpc>
                        <a:spcBef>
                          <a:spcPts val="0"/>
                        </a:spcBef>
                        <a:spcAft>
                          <a:spcPts val="0"/>
                        </a:spcAft>
                      </a:pPr>
                      <a:r>
                        <a:rPr lang="en-US" sz="1100" b="1">
                          <a:latin typeface="Arial"/>
                          <a:ea typeface="Times New Roman"/>
                          <a:cs typeface="Times New Roman"/>
                        </a:rPr>
                        <a:t>S.4</a:t>
                      </a:r>
                      <a:endParaRPr lang="en-US" sz="1100">
                        <a:latin typeface="Calibri"/>
                        <a:ea typeface="Calibri"/>
                        <a:cs typeface="Times New Roman"/>
                      </a:endParaRPr>
                    </a:p>
                  </a:txBody>
                  <a:tcPr marL="54648" marR="54648" marT="0" marB="0" anchor="b">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100" b="1">
                          <a:latin typeface="Arial"/>
                          <a:ea typeface="Times New Roman"/>
                          <a:cs typeface="Times New Roman"/>
                        </a:rPr>
                        <a:t>04  2000</a:t>
                      </a:r>
                      <a:endParaRPr lang="en-US" sz="1100">
                        <a:latin typeface="Calibri"/>
                        <a:ea typeface="Calibri"/>
                        <a:cs typeface="Times New Roman"/>
                      </a:endParaRPr>
                    </a:p>
                  </a:txBody>
                  <a:tcPr marL="54648" marR="54648" marT="0" marB="0" anchor="b">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100" b="1" dirty="0">
                          <a:latin typeface="Arial"/>
                          <a:ea typeface="Times New Roman"/>
                          <a:cs typeface="Times New Roman"/>
                        </a:rPr>
                        <a:t>Unit Masonry - Brick</a:t>
                      </a:r>
                      <a:endParaRPr lang="en-US" sz="1100" dirty="0">
                        <a:latin typeface="Calibri"/>
                        <a:ea typeface="Calibri"/>
                        <a:cs typeface="Times New Roman"/>
                      </a:endParaRPr>
                    </a:p>
                  </a:txBody>
                  <a:tcPr marL="54648" marR="54648"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443484">
                <a:tc>
                  <a:txBody>
                    <a:bodyPr/>
                    <a:lstStyle/>
                    <a:p>
                      <a:pPr>
                        <a:lnSpc>
                          <a:spcPct val="115000"/>
                        </a:lnSpc>
                      </a:pPr>
                      <a:endParaRPr lang="en-US" sz="1100">
                        <a:latin typeface="Calibri"/>
                        <a:ea typeface="Times New Roman"/>
                      </a:endParaRPr>
                    </a:p>
                  </a:txBody>
                  <a:tcPr marL="54648" marR="54648" marT="0" marB="0" anchor="b">
                    <a:lnL>
                      <a:noFill/>
                    </a:lnL>
                    <a:lnR>
                      <a:noFill/>
                    </a:lnR>
                    <a:lnT>
                      <a:noFill/>
                    </a:lnT>
                    <a:lnB>
                      <a:noFill/>
                    </a:lnB>
                    <a:solidFill>
                      <a:srgbClr val="FFFFFF"/>
                    </a:solidFill>
                  </a:tcPr>
                </a:tc>
                <a:tc>
                  <a:txBody>
                    <a:bodyPr/>
                    <a:lstStyle/>
                    <a:p>
                      <a:pPr>
                        <a:lnSpc>
                          <a:spcPct val="115000"/>
                        </a:lnSpc>
                      </a:pPr>
                      <a:endParaRPr lang="en-US" sz="1100">
                        <a:latin typeface="Calibri"/>
                        <a:ea typeface="Times New Roman"/>
                      </a:endParaRPr>
                    </a:p>
                  </a:txBody>
                  <a:tcPr marL="54648" marR="54648"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nSpc>
                          <a:spcPct val="115000"/>
                        </a:lnSpc>
                        <a:spcBef>
                          <a:spcPts val="0"/>
                        </a:spcBef>
                        <a:spcAft>
                          <a:spcPts val="0"/>
                        </a:spcAft>
                      </a:pPr>
                      <a:r>
                        <a:rPr lang="en-US" sz="1100" dirty="0">
                          <a:latin typeface="Arial"/>
                          <a:ea typeface="Times New Roman"/>
                          <a:cs typeface="Times New Roman"/>
                        </a:rPr>
                        <a:t>Materials shall be manufactured and of raw materials extracted within 500 miles of project site.  </a:t>
                      </a:r>
                      <a:endParaRPr lang="en-US" sz="1100" dirty="0">
                        <a:latin typeface="Calibri"/>
                        <a:ea typeface="Calibri"/>
                        <a:cs typeface="Times New Roman"/>
                      </a:endParaRPr>
                    </a:p>
                  </a:txBody>
                  <a:tcPr marL="54648" marR="54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01040">
                <a:tc>
                  <a:txBody>
                    <a:bodyPr/>
                    <a:lstStyle/>
                    <a:p>
                      <a:pPr>
                        <a:lnSpc>
                          <a:spcPct val="115000"/>
                        </a:lnSpc>
                      </a:pPr>
                      <a:endParaRPr lang="en-US" sz="1100">
                        <a:latin typeface="Calibri"/>
                        <a:ea typeface="Times New Roman"/>
                      </a:endParaRPr>
                    </a:p>
                  </a:txBody>
                  <a:tcPr marL="54648" marR="54648" marT="0" marB="0" anchor="b">
                    <a:lnL>
                      <a:noFill/>
                    </a:lnL>
                    <a:lnR>
                      <a:noFill/>
                    </a:lnR>
                    <a:lnT>
                      <a:noFill/>
                    </a:lnT>
                    <a:lnB>
                      <a:noFill/>
                    </a:lnB>
                    <a:solidFill>
                      <a:srgbClr val="FFFFFF"/>
                    </a:solidFill>
                  </a:tcPr>
                </a:tc>
                <a:tc>
                  <a:txBody>
                    <a:bodyPr/>
                    <a:lstStyle/>
                    <a:p>
                      <a:pPr>
                        <a:lnSpc>
                          <a:spcPct val="115000"/>
                        </a:lnSpc>
                      </a:pPr>
                      <a:endParaRPr lang="en-US" sz="1100" dirty="0">
                        <a:latin typeface="Calibri"/>
                        <a:ea typeface="Times New Roman"/>
                      </a:endParaRPr>
                    </a:p>
                  </a:txBody>
                  <a:tcPr marL="54648" marR="54648"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nSpc>
                          <a:spcPct val="115000"/>
                        </a:lnSpc>
                        <a:spcBef>
                          <a:spcPts val="0"/>
                        </a:spcBef>
                        <a:spcAft>
                          <a:spcPts val="0"/>
                        </a:spcAft>
                      </a:pPr>
                      <a:r>
                        <a:rPr lang="en-US" sz="1100" dirty="0">
                          <a:latin typeface="Arial"/>
                          <a:ea typeface="Times New Roman"/>
                          <a:cs typeface="Times New Roman"/>
                        </a:rPr>
                        <a:t>Provide materials with recycled content such that sum of post-consumer recycled content plus one-half of pre-consumer recycled content is not less than 25% to 50%.</a:t>
                      </a:r>
                      <a:endParaRPr lang="en-US" sz="1100" dirty="0">
                        <a:latin typeface="Calibri"/>
                        <a:ea typeface="Calibri"/>
                        <a:cs typeface="Times New Roman"/>
                      </a:endParaRPr>
                    </a:p>
                  </a:txBody>
                  <a:tcPr marL="54648" marR="54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29056">
                <a:tc>
                  <a:txBody>
                    <a:bodyPr/>
                    <a:lstStyle/>
                    <a:p>
                      <a:pPr>
                        <a:lnSpc>
                          <a:spcPct val="115000"/>
                        </a:lnSpc>
                      </a:pPr>
                      <a:endParaRPr lang="en-US" sz="1100">
                        <a:latin typeface="Calibri"/>
                        <a:ea typeface="Times New Roman"/>
                      </a:endParaRPr>
                    </a:p>
                  </a:txBody>
                  <a:tcPr marL="54648" marR="54648" marT="0" marB="0" anchor="b">
                    <a:lnL>
                      <a:noFill/>
                    </a:lnL>
                    <a:lnR>
                      <a:noFill/>
                    </a:lnR>
                    <a:lnT>
                      <a:noFill/>
                    </a:lnT>
                    <a:lnB>
                      <a:noFill/>
                    </a:lnB>
                    <a:solidFill>
                      <a:srgbClr val="FFFFFF"/>
                    </a:solidFill>
                  </a:tcPr>
                </a:tc>
                <a:tc>
                  <a:txBody>
                    <a:bodyPr/>
                    <a:lstStyle/>
                    <a:p>
                      <a:pPr>
                        <a:lnSpc>
                          <a:spcPct val="115000"/>
                        </a:lnSpc>
                      </a:pPr>
                      <a:endParaRPr lang="en-US" sz="1100" dirty="0">
                        <a:latin typeface="Calibri"/>
                        <a:ea typeface="Times New Roman"/>
                      </a:endParaRPr>
                    </a:p>
                  </a:txBody>
                  <a:tcPr marL="54648" marR="54648"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nSpc>
                          <a:spcPct val="115000"/>
                        </a:lnSpc>
                        <a:spcBef>
                          <a:spcPts val="0"/>
                        </a:spcBef>
                        <a:spcAft>
                          <a:spcPts val="0"/>
                        </a:spcAft>
                      </a:pPr>
                      <a:r>
                        <a:rPr lang="en-US" sz="1100" dirty="0">
                          <a:latin typeface="Arial"/>
                          <a:ea typeface="Times New Roman"/>
                          <a:cs typeface="Times New Roman"/>
                        </a:rPr>
                        <a:t>Materials used in manufacture of clay brick may incorporate contaminated waste that is neutralized or otherwise rendered inert by a manufacturing process that does not discharge additional pollutants.</a:t>
                      </a:r>
                      <a:endParaRPr lang="en-US" sz="1100" dirty="0">
                        <a:latin typeface="Calibri"/>
                        <a:ea typeface="Calibri"/>
                        <a:cs typeface="Times New Roman"/>
                      </a:endParaRPr>
                    </a:p>
                  </a:txBody>
                  <a:tcPr marL="54648" marR="54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30" name="TextBox 29"/>
          <p:cNvSpPr txBox="1"/>
          <p:nvPr/>
        </p:nvSpPr>
        <p:spPr>
          <a:xfrm>
            <a:off x="3657600" y="1447800"/>
            <a:ext cx="1524000" cy="369332"/>
          </a:xfrm>
          <a:prstGeom prst="rect">
            <a:avLst/>
          </a:prstGeom>
          <a:noFill/>
        </p:spPr>
        <p:txBody>
          <a:bodyPr wrap="square" rtlCol="0">
            <a:spAutoFit/>
          </a:bodyPr>
          <a:lstStyle/>
          <a:p>
            <a:r>
              <a:rPr lang="en-US" b="1" i="1" dirty="0" smtClean="0">
                <a:solidFill>
                  <a:schemeClr val="accent2"/>
                </a:solidFill>
                <a:latin typeface="Calibri" pitchFamily="34" charset="0"/>
              </a:rPr>
              <a:t>Submittals</a:t>
            </a:r>
            <a:endParaRPr lang="en-US" b="1" i="1" dirty="0">
              <a:solidFill>
                <a:schemeClr val="accent2"/>
              </a:solidFill>
              <a:latin typeface="Calibri" pitchFamily="34" charset="0"/>
            </a:endParaRPr>
          </a:p>
        </p:txBody>
      </p:sp>
      <p:sp>
        <p:nvSpPr>
          <p:cNvPr id="32" name="TextBox 31"/>
          <p:cNvSpPr txBox="1"/>
          <p:nvPr/>
        </p:nvSpPr>
        <p:spPr>
          <a:xfrm>
            <a:off x="2819400" y="1459468"/>
            <a:ext cx="3962400" cy="369332"/>
          </a:xfrm>
          <a:prstGeom prst="rect">
            <a:avLst/>
          </a:prstGeom>
          <a:noFill/>
        </p:spPr>
        <p:txBody>
          <a:bodyPr wrap="square" rtlCol="0">
            <a:spAutoFit/>
          </a:bodyPr>
          <a:lstStyle/>
          <a:p>
            <a:r>
              <a:rPr lang="en-US" b="1" i="1" dirty="0" smtClean="0">
                <a:solidFill>
                  <a:schemeClr val="accent2"/>
                </a:solidFill>
                <a:latin typeface="Calibri" pitchFamily="34" charset="0"/>
              </a:rPr>
              <a:t>Construction Waste Management</a:t>
            </a:r>
            <a:endParaRPr lang="en-US" b="1" i="1" dirty="0">
              <a:solidFill>
                <a:schemeClr val="accent2"/>
              </a:solidFill>
              <a:latin typeface="Calibri" pitchFamily="34" charset="0"/>
            </a:endParaRPr>
          </a:p>
        </p:txBody>
      </p:sp>
      <p:sp>
        <p:nvSpPr>
          <p:cNvPr id="33" name="Rectangle 32"/>
          <p:cNvSpPr/>
          <p:nvPr/>
        </p:nvSpPr>
        <p:spPr>
          <a:xfrm>
            <a:off x="228600" y="1905000"/>
            <a:ext cx="8686800" cy="3810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4" name="Table 33"/>
          <p:cNvGraphicFramePr>
            <a:graphicFrameLocks noGrp="1"/>
          </p:cNvGraphicFramePr>
          <p:nvPr/>
        </p:nvGraphicFramePr>
        <p:xfrm>
          <a:off x="4648200" y="2240437"/>
          <a:ext cx="3581400" cy="2891791"/>
        </p:xfrm>
        <a:graphic>
          <a:graphicData uri="http://schemas.openxmlformats.org/drawingml/2006/table">
            <a:tbl>
              <a:tblPr/>
              <a:tblGrid>
                <a:gridCol w="381000"/>
                <a:gridCol w="169750"/>
                <a:gridCol w="516050"/>
                <a:gridCol w="400849"/>
                <a:gridCol w="2113751"/>
              </a:tblGrid>
              <a:tr h="175260">
                <a:tc>
                  <a:txBody>
                    <a:bodyPr/>
                    <a:lstStyle/>
                    <a:p>
                      <a:pPr marL="0" marR="0">
                        <a:lnSpc>
                          <a:spcPct val="115000"/>
                        </a:lnSpc>
                        <a:spcBef>
                          <a:spcPts val="0"/>
                        </a:spcBef>
                        <a:spcAft>
                          <a:spcPts val="0"/>
                        </a:spcAft>
                      </a:pPr>
                      <a:r>
                        <a:rPr lang="en-US" sz="1100" b="1" dirty="0">
                          <a:latin typeface="Arial"/>
                          <a:ea typeface="Times New Roman"/>
                          <a:cs typeface="Times New Roman"/>
                        </a:rPr>
                        <a:t>S.3</a:t>
                      </a:r>
                      <a:endParaRPr lang="en-US" sz="1100" dirty="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marL="0" marR="0">
                        <a:lnSpc>
                          <a:spcPct val="115000"/>
                        </a:lnSpc>
                        <a:spcBef>
                          <a:spcPts val="0"/>
                        </a:spcBef>
                        <a:spcAft>
                          <a:spcPts val="0"/>
                        </a:spcAft>
                      </a:pPr>
                      <a:r>
                        <a:rPr lang="en-US" sz="1100" b="1" dirty="0">
                          <a:latin typeface="Arial"/>
                          <a:ea typeface="Times New Roman"/>
                          <a:cs typeface="Times New Roman"/>
                        </a:rPr>
                        <a:t>03  1000</a:t>
                      </a:r>
                      <a:endParaRPr lang="en-US" sz="1100" dirty="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marL="0" marR="0">
                        <a:lnSpc>
                          <a:spcPct val="115000"/>
                        </a:lnSpc>
                        <a:spcBef>
                          <a:spcPts val="0"/>
                        </a:spcBef>
                        <a:spcAft>
                          <a:spcPts val="0"/>
                        </a:spcAft>
                      </a:pPr>
                      <a:r>
                        <a:rPr lang="en-US" sz="1100" b="1" dirty="0">
                          <a:latin typeface="Arial"/>
                          <a:ea typeface="Times New Roman"/>
                          <a:cs typeface="Times New Roman"/>
                        </a:rPr>
                        <a:t>Concrete Forming and Accessories</a:t>
                      </a:r>
                      <a:endParaRPr lang="en-US" sz="1100" dirty="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525780">
                <a:tc gridSpan="5">
                  <a:txBody>
                    <a:bodyPr/>
                    <a:lstStyle/>
                    <a:p>
                      <a:pPr marL="0" marR="0">
                        <a:lnSpc>
                          <a:spcPct val="115000"/>
                        </a:lnSpc>
                        <a:spcBef>
                          <a:spcPts val="0"/>
                        </a:spcBef>
                        <a:spcAft>
                          <a:spcPts val="0"/>
                        </a:spcAft>
                      </a:pPr>
                      <a:r>
                        <a:rPr lang="en-US" sz="1100">
                          <a:latin typeface="Arial"/>
                          <a:ea typeface="Times New Roman"/>
                          <a:cs typeface="Times New Roman"/>
                        </a:rPr>
                        <a:t>Separate wood waste in compliance with Waste Management Plan and place in designated areas in following categories for recycling</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5260">
                <a:tc gridSpan="5">
                  <a:txBody>
                    <a:bodyPr/>
                    <a:lstStyle/>
                    <a:p>
                      <a:pPr marL="0" marR="0">
                        <a:lnSpc>
                          <a:spcPct val="115000"/>
                        </a:lnSpc>
                        <a:spcBef>
                          <a:spcPts val="0"/>
                        </a:spcBef>
                        <a:spcAft>
                          <a:spcPts val="0"/>
                        </a:spcAft>
                      </a:pPr>
                      <a:r>
                        <a:rPr lang="en-US" sz="1100">
                          <a:latin typeface="Arial"/>
                          <a:ea typeface="Times New Roman"/>
                          <a:cs typeface="Times New Roman"/>
                        </a:rPr>
                        <a:t>a. Solid wood/softwood/hardwood</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1865">
                <a:tc gridSpan="5">
                  <a:txBody>
                    <a:bodyPr/>
                    <a:lstStyle/>
                    <a:p>
                      <a:pPr marL="0" marR="0">
                        <a:lnSpc>
                          <a:spcPct val="115000"/>
                        </a:lnSpc>
                        <a:spcBef>
                          <a:spcPts val="0"/>
                        </a:spcBef>
                        <a:spcAft>
                          <a:spcPts val="0"/>
                        </a:spcAft>
                      </a:pPr>
                      <a:r>
                        <a:rPr lang="en-US" sz="1100">
                          <a:latin typeface="Arial"/>
                          <a:ea typeface="Times New Roman"/>
                          <a:cs typeface="Times New Roman"/>
                        </a:rPr>
                        <a:t>b. Composite wood (for example, plywood, OSB, I-joist, parallel strand, MDF, particleboard)</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5260">
                <a:tc gridSpan="5">
                  <a:txBody>
                    <a:bodyPr/>
                    <a:lstStyle/>
                    <a:p>
                      <a:pPr marL="0" marR="0">
                        <a:lnSpc>
                          <a:spcPct val="115000"/>
                        </a:lnSpc>
                        <a:spcBef>
                          <a:spcPts val="0"/>
                        </a:spcBef>
                        <a:spcAft>
                          <a:spcPts val="0"/>
                        </a:spcAft>
                      </a:pPr>
                      <a:r>
                        <a:rPr lang="en-US" sz="1100">
                          <a:latin typeface="Arial"/>
                          <a:ea typeface="Times New Roman"/>
                          <a:cs typeface="Times New Roman"/>
                        </a:rPr>
                        <a:t>c. Treated, painted, or contaminated wood</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1865">
                <a:tc gridSpan="5">
                  <a:txBody>
                    <a:bodyPr/>
                    <a:lstStyle/>
                    <a:p>
                      <a:pPr marL="0" marR="0">
                        <a:lnSpc>
                          <a:spcPct val="115000"/>
                        </a:lnSpc>
                        <a:spcBef>
                          <a:spcPts val="0"/>
                        </a:spcBef>
                        <a:spcAft>
                          <a:spcPts val="0"/>
                        </a:spcAft>
                      </a:pPr>
                      <a:r>
                        <a:rPr lang="en-US" sz="1100">
                          <a:latin typeface="Arial"/>
                          <a:ea typeface="Times New Roman"/>
                          <a:cs typeface="Times New Roman"/>
                        </a:rPr>
                        <a:t> Separate and recycle waste steel formwork accessories in compliance with Waste Management Plan</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2787">
                <a:tc gridSpan="2">
                  <a:txBody>
                    <a:bodyPr/>
                    <a:lstStyle/>
                    <a:p>
                      <a:pPr>
                        <a:lnSpc>
                          <a:spcPct val="115000"/>
                        </a:lnSpc>
                      </a:pPr>
                      <a:endParaRPr lang="en-US" sz="1100">
                        <a:latin typeface="Calibri"/>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gridSpan="2">
                  <a:txBody>
                    <a:bodyPr/>
                    <a:lstStyle/>
                    <a:p>
                      <a:pPr>
                        <a:lnSpc>
                          <a:spcPct val="115000"/>
                        </a:lnSpc>
                      </a:pPr>
                      <a:endParaRPr lang="en-US" sz="1100">
                        <a:latin typeface="Calibri"/>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a:lnSpc>
                          <a:spcPct val="115000"/>
                        </a:lnSpc>
                      </a:pPr>
                      <a:endParaRPr lang="en-US" sz="1100">
                        <a:latin typeface="Calibri"/>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75260">
                <a:tc gridSpan="2">
                  <a:txBody>
                    <a:bodyPr/>
                    <a:lstStyle/>
                    <a:p>
                      <a:pPr marL="0" marR="0">
                        <a:lnSpc>
                          <a:spcPct val="115000"/>
                        </a:lnSpc>
                        <a:spcBef>
                          <a:spcPts val="0"/>
                        </a:spcBef>
                        <a:spcAft>
                          <a:spcPts val="0"/>
                        </a:spcAft>
                      </a:pPr>
                      <a:r>
                        <a:rPr lang="en-US" sz="1100" b="1" dirty="0">
                          <a:latin typeface="Arial"/>
                          <a:ea typeface="Times New Roman"/>
                          <a:cs typeface="Times New Roman"/>
                        </a:rPr>
                        <a:t>S.4</a:t>
                      </a:r>
                      <a:endParaRPr lang="en-US" sz="1100" dirty="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marL="0" marR="0">
                        <a:lnSpc>
                          <a:spcPct val="115000"/>
                        </a:lnSpc>
                        <a:spcBef>
                          <a:spcPts val="0"/>
                        </a:spcBef>
                        <a:spcAft>
                          <a:spcPts val="0"/>
                        </a:spcAft>
                      </a:pPr>
                      <a:r>
                        <a:rPr lang="en-US" sz="1100" b="1">
                          <a:latin typeface="Arial"/>
                          <a:ea typeface="Times New Roman"/>
                          <a:cs typeface="Times New Roman"/>
                        </a:rPr>
                        <a:t>03  2000 </a:t>
                      </a:r>
                      <a:endParaRPr lang="en-US" sz="110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lnSpc>
                          <a:spcPct val="115000"/>
                        </a:lnSpc>
                        <a:spcBef>
                          <a:spcPts val="0"/>
                        </a:spcBef>
                        <a:spcAft>
                          <a:spcPts val="0"/>
                        </a:spcAft>
                      </a:pPr>
                      <a:r>
                        <a:rPr lang="en-US" sz="1100" b="1" dirty="0">
                          <a:latin typeface="Arial"/>
                          <a:ea typeface="Times New Roman"/>
                          <a:cs typeface="Times New Roman"/>
                        </a:rPr>
                        <a:t>Concrete Reinforcing</a:t>
                      </a:r>
                      <a:endParaRPr lang="en-US" sz="1100" dirty="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361865">
                <a:tc gridSpan="5">
                  <a:txBody>
                    <a:bodyPr/>
                    <a:lstStyle/>
                    <a:p>
                      <a:pPr marL="0" marR="0">
                        <a:lnSpc>
                          <a:spcPct val="115000"/>
                        </a:lnSpc>
                        <a:spcBef>
                          <a:spcPts val="0"/>
                        </a:spcBef>
                        <a:spcAft>
                          <a:spcPts val="0"/>
                        </a:spcAft>
                      </a:pPr>
                      <a:r>
                        <a:rPr lang="en-US" sz="1100" dirty="0">
                          <a:latin typeface="Arial"/>
                          <a:ea typeface="Times New Roman"/>
                          <a:cs typeface="Times New Roman"/>
                        </a:rPr>
                        <a:t>Separate and recycle waste reinforcing steel materials in compliance with Waste Management Plan</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aphicFrame>
        <p:nvGraphicFramePr>
          <p:cNvPr id="35" name="Table 34"/>
          <p:cNvGraphicFramePr>
            <a:graphicFrameLocks noGrp="1"/>
          </p:cNvGraphicFramePr>
          <p:nvPr/>
        </p:nvGraphicFramePr>
        <p:xfrm>
          <a:off x="990603" y="2240436"/>
          <a:ext cx="3581399" cy="3374136"/>
        </p:xfrm>
        <a:graphic>
          <a:graphicData uri="http://schemas.openxmlformats.org/drawingml/2006/table">
            <a:tbl>
              <a:tblPr/>
              <a:tblGrid>
                <a:gridCol w="380999"/>
                <a:gridCol w="146314"/>
                <a:gridCol w="539486"/>
                <a:gridCol w="338396"/>
                <a:gridCol w="2176204"/>
              </a:tblGrid>
              <a:tr h="176753">
                <a:tc gridSpan="2">
                  <a:txBody>
                    <a:bodyPr/>
                    <a:lstStyle/>
                    <a:p>
                      <a:pPr marL="0" marR="0">
                        <a:lnSpc>
                          <a:spcPct val="115000"/>
                        </a:lnSpc>
                        <a:spcBef>
                          <a:spcPts val="0"/>
                        </a:spcBef>
                        <a:spcAft>
                          <a:spcPts val="0"/>
                        </a:spcAft>
                      </a:pPr>
                      <a:r>
                        <a:rPr lang="en-US" sz="1100" b="1" dirty="0">
                          <a:latin typeface="Arial"/>
                          <a:ea typeface="Times New Roman"/>
                          <a:cs typeface="Times New Roman"/>
                        </a:rPr>
                        <a:t>S.1</a:t>
                      </a:r>
                      <a:endParaRPr lang="en-US" sz="1100" dirty="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marL="0" marR="0">
                        <a:lnSpc>
                          <a:spcPct val="115000"/>
                        </a:lnSpc>
                        <a:spcBef>
                          <a:spcPts val="0"/>
                        </a:spcBef>
                        <a:spcAft>
                          <a:spcPts val="0"/>
                        </a:spcAft>
                      </a:pPr>
                      <a:r>
                        <a:rPr lang="en-US" sz="1100" b="1">
                          <a:latin typeface="Arial"/>
                          <a:ea typeface="Times New Roman"/>
                          <a:cs typeface="Times New Roman"/>
                        </a:rPr>
                        <a:t>02  4119</a:t>
                      </a:r>
                      <a:endParaRPr lang="en-US" sz="110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lnSpc>
                          <a:spcPct val="115000"/>
                        </a:lnSpc>
                        <a:spcBef>
                          <a:spcPts val="0"/>
                        </a:spcBef>
                        <a:spcAft>
                          <a:spcPts val="0"/>
                        </a:spcAft>
                      </a:pPr>
                      <a:r>
                        <a:rPr lang="en-US" sz="1100" b="1">
                          <a:latin typeface="Arial"/>
                          <a:ea typeface="Times New Roman"/>
                          <a:cs typeface="Times New Roman"/>
                        </a:rPr>
                        <a:t>Earthwork</a:t>
                      </a:r>
                      <a:endParaRPr lang="en-US" sz="110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361865">
                <a:tc gridSpan="5">
                  <a:txBody>
                    <a:bodyPr/>
                    <a:lstStyle/>
                    <a:p>
                      <a:pPr marL="0" marR="0">
                        <a:lnSpc>
                          <a:spcPct val="115000"/>
                        </a:lnSpc>
                        <a:spcBef>
                          <a:spcPts val="0"/>
                        </a:spcBef>
                        <a:spcAft>
                          <a:spcPts val="0"/>
                        </a:spcAft>
                      </a:pPr>
                      <a:r>
                        <a:rPr lang="en-US" sz="1100">
                          <a:latin typeface="Arial"/>
                          <a:ea typeface="Times New Roman"/>
                          <a:cs typeface="Times New Roman"/>
                        </a:rPr>
                        <a:t> Separate and handle general construction waste in compliance with Waste Management Plan</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4480">
                <a:tc>
                  <a:txBody>
                    <a:bodyPr/>
                    <a:lstStyle/>
                    <a:p>
                      <a:pPr>
                        <a:lnSpc>
                          <a:spcPct val="115000"/>
                        </a:lnSpc>
                      </a:pPr>
                      <a:endParaRPr lang="en-US" sz="1100">
                        <a:latin typeface="Calibri"/>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endParaRPr lang="en-US" sz="1900"/>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pPr>
                        <a:lnSpc>
                          <a:spcPct val="115000"/>
                        </a:lnSpc>
                      </a:pPr>
                      <a:endParaRPr lang="en-US" sz="1100">
                        <a:latin typeface="Calibri"/>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endParaRPr lang="en-US" sz="1900" dirty="0"/>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pPr>
                        <a:lnSpc>
                          <a:spcPct val="115000"/>
                        </a:lnSpc>
                      </a:pPr>
                      <a:endParaRPr lang="en-US" sz="1100" dirty="0">
                        <a:latin typeface="Calibri"/>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76753">
                <a:tc>
                  <a:txBody>
                    <a:bodyPr/>
                    <a:lstStyle/>
                    <a:p>
                      <a:pPr marL="0" marR="0">
                        <a:lnSpc>
                          <a:spcPct val="115000"/>
                        </a:lnSpc>
                        <a:spcBef>
                          <a:spcPts val="0"/>
                        </a:spcBef>
                        <a:spcAft>
                          <a:spcPts val="0"/>
                        </a:spcAft>
                      </a:pPr>
                      <a:r>
                        <a:rPr lang="en-US" sz="1100" b="1">
                          <a:latin typeface="Arial"/>
                          <a:ea typeface="Times New Roman"/>
                          <a:cs typeface="Times New Roman"/>
                        </a:rPr>
                        <a:t>S.2</a:t>
                      </a:r>
                      <a:endParaRPr lang="en-US" sz="110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marL="0" marR="0">
                        <a:lnSpc>
                          <a:spcPct val="115000"/>
                        </a:lnSpc>
                        <a:spcBef>
                          <a:spcPts val="0"/>
                        </a:spcBef>
                        <a:spcAft>
                          <a:spcPts val="0"/>
                        </a:spcAft>
                      </a:pPr>
                      <a:r>
                        <a:rPr lang="en-US" sz="1100" b="1">
                          <a:latin typeface="Arial"/>
                          <a:ea typeface="Times New Roman"/>
                          <a:cs typeface="Times New Roman"/>
                        </a:rPr>
                        <a:t>02  4119</a:t>
                      </a:r>
                      <a:endParaRPr lang="en-US" sz="110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marL="0" marR="0">
                        <a:lnSpc>
                          <a:spcPct val="115000"/>
                        </a:lnSpc>
                        <a:spcBef>
                          <a:spcPts val="0"/>
                        </a:spcBef>
                        <a:spcAft>
                          <a:spcPts val="0"/>
                        </a:spcAft>
                      </a:pPr>
                      <a:r>
                        <a:rPr lang="en-US" sz="1100" b="1">
                          <a:latin typeface="Arial"/>
                          <a:ea typeface="Times New Roman"/>
                          <a:cs typeface="Times New Roman"/>
                        </a:rPr>
                        <a:t>Selective Demolition</a:t>
                      </a:r>
                      <a:endParaRPr lang="en-US" sz="110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1152269">
                <a:tc gridSpan="5">
                  <a:txBody>
                    <a:bodyPr/>
                    <a:lstStyle/>
                    <a:p>
                      <a:pPr marL="0" marR="0">
                        <a:lnSpc>
                          <a:spcPct val="115000"/>
                        </a:lnSpc>
                        <a:spcBef>
                          <a:spcPts val="0"/>
                        </a:spcBef>
                        <a:spcAft>
                          <a:spcPts val="0"/>
                        </a:spcAft>
                      </a:pPr>
                      <a:r>
                        <a:rPr lang="en-US" sz="1100" dirty="0">
                          <a:latin typeface="Arial"/>
                          <a:ea typeface="Times New Roman"/>
                          <a:cs typeface="Times New Roman"/>
                        </a:rPr>
                        <a:t>Demolition shall be performed in a manner that maximizes salvage and recycling of materials and includes dismantling and removal of materials.  Materials dismantled and removed shall be separated, set aside, prepared for reuse, and stored or delivered to collection point for reuse to maximum extent economically feasible.</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83764">
                <a:tc gridSpan="5">
                  <a:txBody>
                    <a:bodyPr/>
                    <a:lstStyle/>
                    <a:p>
                      <a:pPr marL="0" marR="0">
                        <a:lnSpc>
                          <a:spcPct val="115000"/>
                        </a:lnSpc>
                        <a:spcBef>
                          <a:spcPts val="0"/>
                        </a:spcBef>
                        <a:spcAft>
                          <a:spcPts val="0"/>
                        </a:spcAft>
                      </a:pPr>
                      <a:r>
                        <a:rPr lang="en-US" sz="1100" dirty="0">
                          <a:latin typeface="Arial"/>
                          <a:ea typeface="Times New Roman"/>
                          <a:cs typeface="Times New Roman"/>
                        </a:rPr>
                        <a:t>Items listed below have unique or regulated disposal requirements and are to be removed and disposed of in manner dictated by law or in most environmentally responsible manner.  Typical concerns are listed in parentheses:</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par>
                                <p:cTn id="32" presetID="53"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par>
                                <p:cTn id="37" presetID="53"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fltVal val="0"/>
                                          </p:val>
                                        </p:tav>
                                        <p:tav tm="100000">
                                          <p:val>
                                            <p:strVal val="#ppt_h"/>
                                          </p:val>
                                        </p:tav>
                                      </p:tavLst>
                                    </p:anim>
                                    <p:animEffect transition="in" filter="fade">
                                      <p:cBhvr>
                                        <p:cTn id="41" dur="500"/>
                                        <p:tgtEl>
                                          <p:spTgt spid="25"/>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500" fill="hold"/>
                                        <p:tgtEl>
                                          <p:spTgt spid="31"/>
                                        </p:tgtEl>
                                        <p:attrNameLst>
                                          <p:attrName>ppt_w</p:attrName>
                                        </p:attrNameLst>
                                      </p:cBhvr>
                                      <p:tavLst>
                                        <p:tav tm="0">
                                          <p:val>
                                            <p:fltVal val="0"/>
                                          </p:val>
                                        </p:tav>
                                        <p:tav tm="100000">
                                          <p:val>
                                            <p:strVal val="#ppt_w"/>
                                          </p:val>
                                        </p:tav>
                                      </p:tavLst>
                                    </p:anim>
                                    <p:anim calcmode="lin" valueType="num">
                                      <p:cBhvr>
                                        <p:cTn id="45" dur="500" fill="hold"/>
                                        <p:tgtEl>
                                          <p:spTgt spid="31"/>
                                        </p:tgtEl>
                                        <p:attrNameLst>
                                          <p:attrName>ppt_h</p:attrName>
                                        </p:attrNameLst>
                                      </p:cBhvr>
                                      <p:tavLst>
                                        <p:tav tm="0">
                                          <p:val>
                                            <p:fltVal val="0"/>
                                          </p:val>
                                        </p:tav>
                                        <p:tav tm="100000">
                                          <p:val>
                                            <p:strVal val="#ppt_h"/>
                                          </p:val>
                                        </p:tav>
                                      </p:tavLst>
                                    </p:anim>
                                    <p:animEffect transition="in" filter="fade">
                                      <p:cBhvr>
                                        <p:cTn id="46" dur="500"/>
                                        <p:tgtEl>
                                          <p:spTgt spid="31"/>
                                        </p:tgtEl>
                                      </p:cBhvr>
                                    </p:animEffect>
                                  </p:childTnLst>
                                </p:cTn>
                              </p:par>
                              <p:par>
                                <p:cTn id="47" presetID="1" presetClass="exit" presetSubtype="0" fill="hold" grpId="1" nodeType="withEffect">
                                  <p:stCondLst>
                                    <p:cond delay="0"/>
                                  </p:stCondLst>
                                  <p:childTnLst>
                                    <p:set>
                                      <p:cBhvr>
                                        <p:cTn id="48" dur="1" fill="hold">
                                          <p:stCondLst>
                                            <p:cond delay="0"/>
                                          </p:stCondLst>
                                        </p:cTn>
                                        <p:tgtEl>
                                          <p:spTgt spid="3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31"/>
                                        </p:tgtEl>
                                        <p:attrNameLst>
                                          <p:attrName>style.visibility</p:attrName>
                                        </p:attrNameLst>
                                      </p:cBhvr>
                                      <p:to>
                                        <p:strVal val="hidden"/>
                                      </p:to>
                                    </p:set>
                                  </p:childTnLst>
                                </p:cTn>
                              </p:par>
                              <p:par>
                                <p:cTn id="53" presetID="53"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par>
                                <p:cTn id="58" presetID="53" presetClass="entr" presetSubtype="0"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 calcmode="lin" valueType="num">
                                      <p:cBhvr>
                                        <p:cTn id="60" dur="500" fill="hold"/>
                                        <p:tgtEl>
                                          <p:spTgt spid="33"/>
                                        </p:tgtEl>
                                        <p:attrNameLst>
                                          <p:attrName>ppt_w</p:attrName>
                                        </p:attrNameLst>
                                      </p:cBhvr>
                                      <p:tavLst>
                                        <p:tav tm="0">
                                          <p:val>
                                            <p:fltVal val="0"/>
                                          </p:val>
                                        </p:tav>
                                        <p:tav tm="100000">
                                          <p:val>
                                            <p:strVal val="#ppt_w"/>
                                          </p:val>
                                        </p:tav>
                                      </p:tavLst>
                                    </p:anim>
                                    <p:anim calcmode="lin" valueType="num">
                                      <p:cBhvr>
                                        <p:cTn id="61" dur="500" fill="hold"/>
                                        <p:tgtEl>
                                          <p:spTgt spid="33"/>
                                        </p:tgtEl>
                                        <p:attrNameLst>
                                          <p:attrName>ppt_h</p:attrName>
                                        </p:attrNameLst>
                                      </p:cBhvr>
                                      <p:tavLst>
                                        <p:tav tm="0">
                                          <p:val>
                                            <p:fltVal val="0"/>
                                          </p:val>
                                        </p:tav>
                                        <p:tav tm="100000">
                                          <p:val>
                                            <p:strVal val="#ppt_h"/>
                                          </p:val>
                                        </p:tav>
                                      </p:tavLst>
                                    </p:anim>
                                    <p:animEffect transition="in" filter="fade">
                                      <p:cBhvr>
                                        <p:cTn id="62" dur="500"/>
                                        <p:tgtEl>
                                          <p:spTgt spid="33"/>
                                        </p:tgtEl>
                                      </p:cBhvr>
                                    </p:animEffect>
                                  </p:childTnLst>
                                </p:cTn>
                              </p:par>
                              <p:par>
                                <p:cTn id="63" presetID="53" presetClass="entr" presetSubtype="0"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0" fill="hold" nodeType="withEffect">
                                  <p:stCondLst>
                                    <p:cond delay="0"/>
                                  </p:stCondLst>
                                  <p:childTnLst>
                                    <p:set>
                                      <p:cBhvr>
                                        <p:cTn id="69" dur="1" fill="hold">
                                          <p:stCondLst>
                                            <p:cond delay="0"/>
                                          </p:stCondLst>
                                        </p:cTn>
                                        <p:tgtEl>
                                          <p:spTgt spid="34"/>
                                        </p:tgtEl>
                                        <p:attrNameLst>
                                          <p:attrName>style.visibility</p:attrName>
                                        </p:attrNameLst>
                                      </p:cBhvr>
                                      <p:to>
                                        <p:strVal val="visible"/>
                                      </p:to>
                                    </p:set>
                                    <p:anim calcmode="lin" valueType="num">
                                      <p:cBhvr>
                                        <p:cTn id="70" dur="500" fill="hold"/>
                                        <p:tgtEl>
                                          <p:spTgt spid="34"/>
                                        </p:tgtEl>
                                        <p:attrNameLst>
                                          <p:attrName>ppt_w</p:attrName>
                                        </p:attrNameLst>
                                      </p:cBhvr>
                                      <p:tavLst>
                                        <p:tav tm="0">
                                          <p:val>
                                            <p:fltVal val="0"/>
                                          </p:val>
                                        </p:tav>
                                        <p:tav tm="100000">
                                          <p:val>
                                            <p:strVal val="#ppt_w"/>
                                          </p:val>
                                        </p:tav>
                                      </p:tavLst>
                                    </p:anim>
                                    <p:anim calcmode="lin" valueType="num">
                                      <p:cBhvr>
                                        <p:cTn id="71" dur="500" fill="hold"/>
                                        <p:tgtEl>
                                          <p:spTgt spid="34"/>
                                        </p:tgtEl>
                                        <p:attrNameLst>
                                          <p:attrName>ppt_h</p:attrName>
                                        </p:attrNameLst>
                                      </p:cBhvr>
                                      <p:tavLst>
                                        <p:tav tm="0">
                                          <p:val>
                                            <p:fltVal val="0"/>
                                          </p:val>
                                        </p:tav>
                                        <p:tav tm="100000">
                                          <p:val>
                                            <p:strVal val="#ppt_h"/>
                                          </p:val>
                                        </p:tav>
                                      </p:tavLst>
                                    </p:anim>
                                    <p:animEffect transition="in" filter="fade">
                                      <p:cBhvr>
                                        <p:cTn id="7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29" grpId="0" animBg="1"/>
      <p:bldP spid="23" grpId="0" animBg="1"/>
      <p:bldP spid="30" grpId="0"/>
      <p:bldP spid="30" grpId="1"/>
      <p:bldP spid="32" grpId="0"/>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0" y="5593080"/>
            <a:ext cx="9144000" cy="960120"/>
            <a:chOff x="0" y="2621280"/>
            <a:chExt cx="9144000" cy="960120"/>
          </a:xfrm>
        </p:grpSpPr>
        <p:sp>
          <p:nvSpPr>
            <p:cNvPr id="17" name="Rectangle 16"/>
            <p:cNvSpPr/>
            <p:nvPr/>
          </p:nvSpPr>
          <p:spPr>
            <a:xfrm>
              <a:off x="0" y="2621280"/>
              <a:ext cx="9144000" cy="96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2743200"/>
              <a:ext cx="220980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362200" y="2743200"/>
              <a:ext cx="6781800"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304800" y="533400"/>
            <a:ext cx="6781800" cy="609600"/>
          </a:xfrm>
        </p:spPr>
        <p:txBody>
          <a:bodyPr>
            <a:normAutofit/>
          </a:bodyPr>
          <a:lstStyle/>
          <a:p>
            <a:r>
              <a:rPr lang="en-US" sz="3200" dirty="0" smtClean="0">
                <a:latin typeface="Calibri" pitchFamily="34" charset="0"/>
              </a:rPr>
              <a:t>R e s e a r c h</a:t>
            </a:r>
            <a:endParaRPr lang="en-US" sz="3200" dirty="0">
              <a:latin typeface="Calibri" pitchFamily="34" charset="0"/>
            </a:endParaRPr>
          </a:p>
        </p:txBody>
      </p:sp>
      <p:sp>
        <p:nvSpPr>
          <p:cNvPr id="10" name="Subtitle 9"/>
          <p:cNvSpPr>
            <a:spLocks noGrp="1"/>
          </p:cNvSpPr>
          <p:nvPr>
            <p:ph type="subTitle" idx="1"/>
          </p:nvPr>
        </p:nvSpPr>
        <p:spPr>
          <a:xfrm>
            <a:off x="2362200" y="6065764"/>
            <a:ext cx="6705600" cy="350763"/>
          </a:xfrm>
        </p:spPr>
        <p:txBody>
          <a:bodyPr>
            <a:normAutofit/>
          </a:bodyPr>
          <a:lstStyle/>
          <a:p>
            <a:pPr algn="ctr"/>
            <a:r>
              <a:rPr lang="en-US" sz="1200" dirty="0" smtClean="0"/>
              <a:t>Construction Management  |  Dr. David Riley  |  Germantown, Maryland  |  April 15, 2008</a:t>
            </a:r>
            <a:endParaRPr lang="en-US" sz="1200" dirty="0"/>
          </a:p>
        </p:txBody>
      </p:sp>
      <p:pic>
        <p:nvPicPr>
          <p:cNvPr id="12" name="Picture 11" descr="ext. rendering.JPG"/>
          <p:cNvPicPr>
            <a:picLocks noChangeAspect="1"/>
          </p:cNvPicPr>
          <p:nvPr/>
        </p:nvPicPr>
        <p:blipFill>
          <a:blip r:embed="rId2" cstate="print"/>
          <a:stretch>
            <a:fillRect/>
          </a:stretch>
        </p:blipFill>
        <p:spPr>
          <a:xfrm>
            <a:off x="7162802" y="304801"/>
            <a:ext cx="1934489" cy="1006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381000" y="1524002"/>
            <a:ext cx="8382000" cy="3508653"/>
          </a:xfrm>
          <a:prstGeom prst="rect">
            <a:avLst/>
          </a:prstGeom>
          <a:noFill/>
        </p:spPr>
        <p:txBody>
          <a:bodyPr wrap="square" rtlCol="0">
            <a:spAutoFit/>
          </a:bodyPr>
          <a:lstStyle/>
          <a:p>
            <a:r>
              <a:rPr lang="en-US" sz="2400" u="sng" dirty="0" smtClean="0">
                <a:solidFill>
                  <a:schemeClr val="tx1">
                    <a:lumMod val="65000"/>
                    <a:lumOff val="35000"/>
                  </a:schemeClr>
                </a:solidFill>
                <a:latin typeface="Calibri" pitchFamily="34" charset="0"/>
              </a:rPr>
              <a:t>Outcome</a:t>
            </a:r>
          </a:p>
          <a:p>
            <a:endParaRPr lang="en-US" sz="2200" dirty="0" smtClean="0">
              <a:solidFill>
                <a:schemeClr val="tx1">
                  <a:lumMod val="65000"/>
                  <a:lumOff val="35000"/>
                </a:schemeClr>
              </a:solidFill>
              <a:latin typeface="Calibri" pitchFamily="34" charset="0"/>
            </a:endParaRPr>
          </a:p>
          <a:p>
            <a:r>
              <a:rPr lang="en-US" sz="2200" dirty="0" smtClean="0">
                <a:solidFill>
                  <a:schemeClr val="tx1">
                    <a:lumMod val="65000"/>
                    <a:lumOff val="35000"/>
                  </a:schemeClr>
                </a:solidFill>
                <a:latin typeface="Calibri" pitchFamily="34" charset="0"/>
              </a:rPr>
              <a:t>LEED Guide Survey Response</a:t>
            </a:r>
          </a:p>
          <a:p>
            <a:endParaRPr lang="en-US" sz="2200" dirty="0" smtClean="0">
              <a:solidFill>
                <a:schemeClr val="tx1">
                  <a:lumMod val="65000"/>
                  <a:lumOff val="35000"/>
                </a:schemeClr>
              </a:solidFill>
              <a:latin typeface="Calibri" pitchFamily="34" charset="0"/>
            </a:endParaRPr>
          </a:p>
          <a:p>
            <a:pPr lvl="1"/>
            <a:r>
              <a:rPr lang="en-US" sz="2200" dirty="0" smtClean="0">
                <a:solidFill>
                  <a:schemeClr val="tx1">
                    <a:lumMod val="65000"/>
                    <a:lumOff val="35000"/>
                  </a:schemeClr>
                </a:solidFill>
                <a:latin typeface="Calibri" pitchFamily="34" charset="0"/>
              </a:rPr>
              <a:t>Was it user friendly?</a:t>
            </a:r>
          </a:p>
          <a:p>
            <a:pPr lvl="2"/>
            <a:r>
              <a:rPr lang="en-US" sz="2200" dirty="0" smtClean="0">
                <a:solidFill>
                  <a:schemeClr val="accent2"/>
                </a:solidFill>
                <a:latin typeface="Calibri" pitchFamily="34" charset="0"/>
              </a:rPr>
              <a:t>Yes</a:t>
            </a:r>
          </a:p>
          <a:p>
            <a:pPr lvl="1"/>
            <a:r>
              <a:rPr lang="en-US" sz="2200" dirty="0" smtClean="0">
                <a:solidFill>
                  <a:schemeClr val="tx1">
                    <a:lumMod val="65000"/>
                    <a:lumOff val="35000"/>
                  </a:schemeClr>
                </a:solidFill>
                <a:latin typeface="Calibri" pitchFamily="34" charset="0"/>
              </a:rPr>
              <a:t>Was it easy to understand?</a:t>
            </a:r>
          </a:p>
          <a:p>
            <a:pPr lvl="2"/>
            <a:r>
              <a:rPr lang="en-US" sz="2200" dirty="0" smtClean="0">
                <a:solidFill>
                  <a:schemeClr val="accent2"/>
                </a:solidFill>
                <a:latin typeface="Calibri" pitchFamily="34" charset="0"/>
              </a:rPr>
              <a:t>Yes</a:t>
            </a:r>
          </a:p>
          <a:p>
            <a:pPr lvl="1"/>
            <a:r>
              <a:rPr lang="en-US" sz="2200" dirty="0" smtClean="0">
                <a:solidFill>
                  <a:schemeClr val="tx1">
                    <a:lumMod val="65000"/>
                    <a:lumOff val="35000"/>
                  </a:schemeClr>
                </a:solidFill>
                <a:latin typeface="Calibri" pitchFamily="34" charset="0"/>
              </a:rPr>
              <a:t>Did you find it helpful?</a:t>
            </a:r>
          </a:p>
          <a:p>
            <a:pPr lvl="2"/>
            <a:r>
              <a:rPr lang="en-US" sz="2200" dirty="0" smtClean="0">
                <a:solidFill>
                  <a:schemeClr val="accent2"/>
                </a:solidFill>
                <a:latin typeface="Calibri" pitchFamily="34" charset="0"/>
              </a:rPr>
              <a:t>Yes</a:t>
            </a:r>
            <a:endParaRPr lang="en-US" sz="2200" dirty="0">
              <a:solidFill>
                <a:schemeClr val="accent2"/>
              </a:solidFill>
              <a:latin typeface="Calibri" pitchFamily="34" charset="0"/>
            </a:endParaRPr>
          </a:p>
        </p:txBody>
      </p:sp>
      <p:sp>
        <p:nvSpPr>
          <p:cNvPr id="15" name="Subtitle 9"/>
          <p:cNvSpPr txBox="1">
            <a:spLocks/>
          </p:cNvSpPr>
          <p:nvPr/>
        </p:nvSpPr>
        <p:spPr>
          <a:xfrm>
            <a:off x="2362200" y="5715000"/>
            <a:ext cx="3352800" cy="350763"/>
          </a:xfrm>
          <a:prstGeom prst="rect">
            <a:avLst/>
          </a:prstGeom>
        </p:spPr>
        <p:txBody>
          <a:bodyPr vert="horz" numCol="1" anchor="ctr">
            <a:normAutofit fontScale="62500" lnSpcReduction="20000"/>
          </a:bodyPr>
          <a:lstStyle/>
          <a:p>
            <a:pPr marL="0" marR="0" lvl="0" indent="0"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1" i="0" u="none" strike="noStrike" kern="1200" cap="none" spc="0" normalizeH="0" baseline="0" noProof="0" dirty="0" smtClean="0">
                <a:ln>
                  <a:noFill/>
                </a:ln>
                <a:solidFill>
                  <a:srgbClr val="FFFFFF"/>
                </a:solidFill>
                <a:effectLst/>
                <a:uLnTx/>
                <a:uFillTx/>
                <a:latin typeface="+mn-lt"/>
                <a:ea typeface="+mn-ea"/>
                <a:cs typeface="+mn-cs"/>
              </a:rPr>
              <a:t>M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e s t o n e    B u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d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n g   </a:t>
            </a:r>
            <a:r>
              <a:rPr kumimoji="0" lang="en-US" sz="2600" b="1" i="0" u="none" strike="noStrike" kern="1200" cap="none" spc="0" normalizeH="0" noProof="0" dirty="0" smtClean="0">
                <a:ln>
                  <a:noFill/>
                </a:ln>
                <a:solidFill>
                  <a:srgbClr val="FFFFFF"/>
                </a:solidFill>
                <a:effectLst/>
                <a:uLnTx/>
                <a:uFillTx/>
                <a:latin typeface="+mn-lt"/>
                <a:ea typeface="+mn-ea"/>
                <a:cs typeface="+mn-cs"/>
              </a:rPr>
              <a:t> # 4</a:t>
            </a:r>
            <a:endParaRPr kumimoji="0" lang="en-US" sz="2600" b="1" i="0" u="none" strike="noStrike" kern="1200" cap="none" spc="0" normalizeH="0" baseline="0" noProof="0" dirty="0">
              <a:ln>
                <a:noFill/>
              </a:ln>
              <a:solidFill>
                <a:srgbClr val="FFFFFF"/>
              </a:solidFill>
              <a:effectLst/>
              <a:uLnTx/>
              <a:uFillTx/>
              <a:latin typeface="+mn-lt"/>
              <a:ea typeface="+mn-ea"/>
              <a:cs typeface="+mn-cs"/>
            </a:endParaRPr>
          </a:p>
        </p:txBody>
      </p:sp>
      <p:sp>
        <p:nvSpPr>
          <p:cNvPr id="16" name="Subtitle 9"/>
          <p:cNvSpPr txBox="1">
            <a:spLocks/>
          </p:cNvSpPr>
          <p:nvPr/>
        </p:nvSpPr>
        <p:spPr>
          <a:xfrm>
            <a:off x="5791200" y="5715000"/>
            <a:ext cx="3352800" cy="350763"/>
          </a:xfrm>
          <a:prstGeom prst="rect">
            <a:avLst/>
          </a:prstGeom>
        </p:spPr>
        <p:txBody>
          <a:bodyPr vert="horz" numCol="1" anchor="ctr">
            <a:normAutofit/>
          </a:bodyPr>
          <a:lstStyle/>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1600" b="1" i="0" u="none" strike="noStrike" kern="1200" cap="none" spc="0" normalizeH="0" baseline="0" noProof="0" dirty="0" smtClean="0">
                <a:ln>
                  <a:noFill/>
                </a:ln>
                <a:solidFill>
                  <a:srgbClr val="FFFFFF"/>
                </a:solidFill>
                <a:effectLst/>
                <a:uLnTx/>
                <a:uFillTx/>
                <a:latin typeface="+mn-lt"/>
                <a:ea typeface="+mn-ea"/>
                <a:cs typeface="+mn-cs"/>
              </a:rPr>
              <a:t>K r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s t e n    M    H l o p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c k</a:t>
            </a:r>
            <a:endParaRPr kumimoji="0" lang="en-US" sz="1600" b="1" i="0" u="none" strike="noStrike" kern="1200" cap="none" spc="0" normalizeH="0" baseline="0" noProof="0" dirty="0">
              <a:ln>
                <a:noFill/>
              </a:ln>
              <a:solidFill>
                <a:srgbClr val="FFFFFF"/>
              </a:solidFill>
              <a:effectLst/>
              <a:uLnTx/>
              <a:uFillTx/>
              <a:latin typeface="+mn-lt"/>
              <a:ea typeface="+mn-ea"/>
              <a:cs typeface="+mn-cs"/>
            </a:endParaRPr>
          </a:p>
        </p:txBody>
      </p:sp>
      <p:cxnSp>
        <p:nvCxnSpPr>
          <p:cNvPr id="20" name="Straight Connector 19"/>
          <p:cNvCxnSpPr/>
          <p:nvPr/>
        </p:nvCxnSpPr>
        <p:spPr>
          <a:xfrm rot="10800000">
            <a:off x="3695700" y="1066802"/>
            <a:ext cx="3390904" cy="1588"/>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2"/>
          </p:cNvCxnSpPr>
          <p:nvPr/>
        </p:nvCxnSpPr>
        <p:spPr>
          <a:xfrm rot="5400000" flipH="1">
            <a:off x="1847056" y="-705643"/>
            <a:ext cx="1589" cy="36957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8"/>
          <p:cNvSpPr txBox="1">
            <a:spLocks/>
          </p:cNvSpPr>
          <p:nvPr/>
        </p:nvSpPr>
        <p:spPr>
          <a:xfrm>
            <a:off x="304800" y="990600"/>
            <a:ext cx="6781800" cy="381000"/>
          </a:xfrm>
          <a:prstGeom prst="rect">
            <a:avLst/>
          </a:prstGeom>
        </p:spPr>
        <p:txBody>
          <a:bodyPr vert="horz"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all" spc="0" normalizeH="0" baseline="0" noProof="0" dirty="0" smtClean="0">
                <a:ln>
                  <a:noFill/>
                </a:ln>
                <a:solidFill>
                  <a:schemeClr val="tx2"/>
                </a:solidFill>
                <a:effectLst/>
                <a:uLnTx/>
                <a:uFillTx/>
                <a:latin typeface="Calibri" pitchFamily="34" charset="0"/>
                <a:ea typeface="+mj-ea"/>
                <a:cs typeface="+mj-cs"/>
              </a:rPr>
              <a:t>LEED Guide for trade Contractors</a:t>
            </a:r>
            <a:endParaRPr kumimoji="0" lang="en-US" sz="1600" b="0" i="0" u="none" strike="noStrike" kern="1200" cap="all" spc="0" normalizeH="0" baseline="0" noProof="0" dirty="0">
              <a:ln>
                <a:noFill/>
              </a:ln>
              <a:solidFill>
                <a:schemeClr val="tx2"/>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0" y="5593080"/>
            <a:ext cx="9144000" cy="960120"/>
            <a:chOff x="0" y="2621280"/>
            <a:chExt cx="9144000" cy="960120"/>
          </a:xfrm>
        </p:grpSpPr>
        <p:sp>
          <p:nvSpPr>
            <p:cNvPr id="17" name="Rectangle 16"/>
            <p:cNvSpPr/>
            <p:nvPr/>
          </p:nvSpPr>
          <p:spPr>
            <a:xfrm>
              <a:off x="0" y="2621280"/>
              <a:ext cx="9144000" cy="96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2743200"/>
              <a:ext cx="220980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362200" y="2743200"/>
              <a:ext cx="6781800"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304800" y="533400"/>
            <a:ext cx="6781800" cy="609600"/>
          </a:xfrm>
        </p:spPr>
        <p:txBody>
          <a:bodyPr>
            <a:normAutofit/>
          </a:bodyPr>
          <a:lstStyle/>
          <a:p>
            <a:r>
              <a:rPr lang="en-US" sz="3200" dirty="0" smtClean="0">
                <a:latin typeface="Calibri" pitchFamily="34" charset="0"/>
              </a:rPr>
              <a:t>R e s e a r c h</a:t>
            </a:r>
            <a:endParaRPr lang="en-US" sz="3200" dirty="0">
              <a:latin typeface="Calibri" pitchFamily="34" charset="0"/>
            </a:endParaRPr>
          </a:p>
        </p:txBody>
      </p:sp>
      <p:sp>
        <p:nvSpPr>
          <p:cNvPr id="10" name="Subtitle 9"/>
          <p:cNvSpPr>
            <a:spLocks noGrp="1"/>
          </p:cNvSpPr>
          <p:nvPr>
            <p:ph type="subTitle" idx="1"/>
          </p:nvPr>
        </p:nvSpPr>
        <p:spPr>
          <a:xfrm>
            <a:off x="2362200" y="6065764"/>
            <a:ext cx="6705600" cy="350763"/>
          </a:xfrm>
        </p:spPr>
        <p:txBody>
          <a:bodyPr>
            <a:normAutofit/>
          </a:bodyPr>
          <a:lstStyle/>
          <a:p>
            <a:pPr algn="ctr"/>
            <a:r>
              <a:rPr lang="en-US" sz="1200" dirty="0" smtClean="0"/>
              <a:t>Construction Management  |  Dr. David Riley  |  Germantown, Maryland  |  April 15, 2008</a:t>
            </a:r>
            <a:endParaRPr lang="en-US" sz="1200" dirty="0"/>
          </a:p>
        </p:txBody>
      </p:sp>
      <p:pic>
        <p:nvPicPr>
          <p:cNvPr id="12" name="Picture 11" descr="ext. rendering.JPG"/>
          <p:cNvPicPr>
            <a:picLocks noChangeAspect="1"/>
          </p:cNvPicPr>
          <p:nvPr/>
        </p:nvPicPr>
        <p:blipFill>
          <a:blip r:embed="rId2" cstate="print"/>
          <a:stretch>
            <a:fillRect/>
          </a:stretch>
        </p:blipFill>
        <p:spPr>
          <a:xfrm>
            <a:off x="7162802" y="304801"/>
            <a:ext cx="1934489" cy="1006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381000" y="1524002"/>
            <a:ext cx="8382000" cy="3185487"/>
          </a:xfrm>
          <a:prstGeom prst="rect">
            <a:avLst/>
          </a:prstGeom>
          <a:noFill/>
        </p:spPr>
        <p:txBody>
          <a:bodyPr wrap="square" rtlCol="0">
            <a:spAutoFit/>
          </a:bodyPr>
          <a:lstStyle/>
          <a:p>
            <a:pPr>
              <a:lnSpc>
                <a:spcPct val="150000"/>
              </a:lnSpc>
              <a:buClr>
                <a:schemeClr val="accent1"/>
              </a:buClr>
            </a:pPr>
            <a:r>
              <a:rPr lang="en-US" sz="2400" u="sng" dirty="0" smtClean="0">
                <a:solidFill>
                  <a:schemeClr val="tx1">
                    <a:lumMod val="65000"/>
                    <a:lumOff val="35000"/>
                  </a:schemeClr>
                </a:solidFill>
                <a:latin typeface="Calibri" pitchFamily="34" charset="0"/>
              </a:rPr>
              <a:t>Conclusion </a:t>
            </a:r>
          </a:p>
          <a:p>
            <a:pPr marL="914400" indent="-228600">
              <a:lnSpc>
                <a:spcPct val="150000"/>
              </a:lnSpc>
              <a:buClr>
                <a:schemeClr val="accent1"/>
              </a:buClr>
              <a:buFont typeface="Arial" pitchFamily="34" charset="0"/>
              <a:buChar char="•"/>
            </a:pPr>
            <a:r>
              <a:rPr lang="en-US" sz="2200" dirty="0" smtClean="0">
                <a:solidFill>
                  <a:schemeClr val="tx1">
                    <a:lumMod val="65000"/>
                    <a:lumOff val="35000"/>
                  </a:schemeClr>
                </a:solidFill>
                <a:latin typeface="Calibri" pitchFamily="34" charset="0"/>
              </a:rPr>
              <a:t>Survey verifies that a problem exists</a:t>
            </a:r>
          </a:p>
          <a:p>
            <a:pPr marL="914400" indent="-228600">
              <a:lnSpc>
                <a:spcPct val="150000"/>
              </a:lnSpc>
              <a:buClr>
                <a:schemeClr val="accent1"/>
              </a:buClr>
              <a:buFont typeface="Arial" pitchFamily="34" charset="0"/>
              <a:buChar char="•"/>
            </a:pPr>
            <a:r>
              <a:rPr lang="en-US" sz="2200" dirty="0" smtClean="0">
                <a:solidFill>
                  <a:schemeClr val="tx1">
                    <a:lumMod val="65000"/>
                    <a:lumOff val="35000"/>
                  </a:schemeClr>
                </a:solidFill>
                <a:latin typeface="Calibri" pitchFamily="34" charset="0"/>
              </a:rPr>
              <a:t>Credits MR 2, MR 4, MR 5</a:t>
            </a:r>
          </a:p>
          <a:p>
            <a:pPr marL="914400" indent="-228600">
              <a:lnSpc>
                <a:spcPct val="150000"/>
              </a:lnSpc>
              <a:buClr>
                <a:schemeClr val="accent1"/>
              </a:buClr>
              <a:buFont typeface="Arial" pitchFamily="34" charset="0"/>
              <a:buChar char="•"/>
            </a:pPr>
            <a:r>
              <a:rPr lang="en-US" sz="2200" dirty="0" smtClean="0">
                <a:solidFill>
                  <a:schemeClr val="tx1">
                    <a:lumMod val="65000"/>
                    <a:lumOff val="35000"/>
                  </a:schemeClr>
                </a:solidFill>
                <a:latin typeface="Calibri" pitchFamily="34" charset="0"/>
              </a:rPr>
              <a:t>LEED Information Pamphlet</a:t>
            </a:r>
          </a:p>
          <a:p>
            <a:pPr marL="914400" indent="-228600">
              <a:lnSpc>
                <a:spcPct val="150000"/>
              </a:lnSpc>
              <a:buClr>
                <a:schemeClr val="accent1"/>
              </a:buClr>
              <a:buFont typeface="Arial" pitchFamily="34" charset="0"/>
              <a:buChar char="•"/>
            </a:pPr>
            <a:r>
              <a:rPr lang="en-US" sz="2200" dirty="0" smtClean="0">
                <a:solidFill>
                  <a:schemeClr val="tx1">
                    <a:lumMod val="65000"/>
                    <a:lumOff val="35000"/>
                  </a:schemeClr>
                </a:solidFill>
                <a:latin typeface="Calibri" pitchFamily="34" charset="0"/>
              </a:rPr>
              <a:t>LEED Guide for Trade Contractors</a:t>
            </a:r>
          </a:p>
          <a:p>
            <a:pPr marL="914400" indent="-228600">
              <a:lnSpc>
                <a:spcPct val="150000"/>
              </a:lnSpc>
              <a:buClr>
                <a:schemeClr val="accent1"/>
              </a:buClr>
              <a:buFont typeface="Arial" pitchFamily="34" charset="0"/>
              <a:buChar char="•"/>
            </a:pPr>
            <a:r>
              <a:rPr lang="en-US" sz="2200" dirty="0" smtClean="0">
                <a:solidFill>
                  <a:schemeClr val="tx1">
                    <a:lumMod val="65000"/>
                    <a:lumOff val="35000"/>
                  </a:schemeClr>
                </a:solidFill>
                <a:latin typeface="Calibri" pitchFamily="34" charset="0"/>
              </a:rPr>
              <a:t>LEED Guide Survey verifies success</a:t>
            </a:r>
            <a:endParaRPr lang="en-US" sz="2200" dirty="0">
              <a:solidFill>
                <a:schemeClr val="tx1">
                  <a:lumMod val="65000"/>
                  <a:lumOff val="35000"/>
                </a:schemeClr>
              </a:solidFill>
              <a:latin typeface="Calibri" pitchFamily="34" charset="0"/>
            </a:endParaRPr>
          </a:p>
        </p:txBody>
      </p:sp>
      <p:sp>
        <p:nvSpPr>
          <p:cNvPr id="15" name="Subtitle 9"/>
          <p:cNvSpPr txBox="1">
            <a:spLocks/>
          </p:cNvSpPr>
          <p:nvPr/>
        </p:nvSpPr>
        <p:spPr>
          <a:xfrm>
            <a:off x="2362200" y="5715000"/>
            <a:ext cx="3352800" cy="350763"/>
          </a:xfrm>
          <a:prstGeom prst="rect">
            <a:avLst/>
          </a:prstGeom>
        </p:spPr>
        <p:txBody>
          <a:bodyPr vert="horz" numCol="1" anchor="ctr">
            <a:normAutofit fontScale="62500" lnSpcReduction="20000"/>
          </a:bodyPr>
          <a:lstStyle/>
          <a:p>
            <a:pPr marL="0" marR="0" lvl="0" indent="0"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1" i="0" u="none" strike="noStrike" kern="1200" cap="none" spc="0" normalizeH="0" baseline="0" noProof="0" dirty="0" smtClean="0">
                <a:ln>
                  <a:noFill/>
                </a:ln>
                <a:solidFill>
                  <a:srgbClr val="FFFFFF"/>
                </a:solidFill>
                <a:effectLst/>
                <a:uLnTx/>
                <a:uFillTx/>
                <a:latin typeface="+mn-lt"/>
                <a:ea typeface="+mn-ea"/>
                <a:cs typeface="+mn-cs"/>
              </a:rPr>
              <a:t>M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e s t o n e    B u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d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n g   </a:t>
            </a:r>
            <a:r>
              <a:rPr kumimoji="0" lang="en-US" sz="2600" b="1" i="0" u="none" strike="noStrike" kern="1200" cap="none" spc="0" normalizeH="0" noProof="0" dirty="0" smtClean="0">
                <a:ln>
                  <a:noFill/>
                </a:ln>
                <a:solidFill>
                  <a:srgbClr val="FFFFFF"/>
                </a:solidFill>
                <a:effectLst/>
                <a:uLnTx/>
                <a:uFillTx/>
                <a:latin typeface="+mn-lt"/>
                <a:ea typeface="+mn-ea"/>
                <a:cs typeface="+mn-cs"/>
              </a:rPr>
              <a:t> # 4</a:t>
            </a:r>
            <a:endParaRPr kumimoji="0" lang="en-US" sz="2600" b="1" i="0" u="none" strike="noStrike" kern="1200" cap="none" spc="0" normalizeH="0" baseline="0" noProof="0" dirty="0">
              <a:ln>
                <a:noFill/>
              </a:ln>
              <a:solidFill>
                <a:srgbClr val="FFFFFF"/>
              </a:solidFill>
              <a:effectLst/>
              <a:uLnTx/>
              <a:uFillTx/>
              <a:latin typeface="+mn-lt"/>
              <a:ea typeface="+mn-ea"/>
              <a:cs typeface="+mn-cs"/>
            </a:endParaRPr>
          </a:p>
        </p:txBody>
      </p:sp>
      <p:sp>
        <p:nvSpPr>
          <p:cNvPr id="16" name="Subtitle 9"/>
          <p:cNvSpPr txBox="1">
            <a:spLocks/>
          </p:cNvSpPr>
          <p:nvPr/>
        </p:nvSpPr>
        <p:spPr>
          <a:xfrm>
            <a:off x="5791200" y="5715000"/>
            <a:ext cx="3352800" cy="350763"/>
          </a:xfrm>
          <a:prstGeom prst="rect">
            <a:avLst/>
          </a:prstGeom>
        </p:spPr>
        <p:txBody>
          <a:bodyPr vert="horz" numCol="1" anchor="ctr">
            <a:normAutofit/>
          </a:bodyPr>
          <a:lstStyle/>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1600" b="1" i="0" u="none" strike="noStrike" kern="1200" cap="none" spc="0" normalizeH="0" baseline="0" noProof="0" dirty="0" smtClean="0">
                <a:ln>
                  <a:noFill/>
                </a:ln>
                <a:solidFill>
                  <a:srgbClr val="FFFFFF"/>
                </a:solidFill>
                <a:effectLst/>
                <a:uLnTx/>
                <a:uFillTx/>
                <a:latin typeface="+mn-lt"/>
                <a:ea typeface="+mn-ea"/>
                <a:cs typeface="+mn-cs"/>
              </a:rPr>
              <a:t>K r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s t e n    M    H l o p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c k</a:t>
            </a:r>
            <a:endParaRPr kumimoji="0" lang="en-US" sz="1600" b="1" i="0" u="none" strike="noStrike" kern="1200" cap="none" spc="0" normalizeH="0" baseline="0" noProof="0" dirty="0">
              <a:ln>
                <a:noFill/>
              </a:ln>
              <a:solidFill>
                <a:srgbClr val="FFFFFF"/>
              </a:solidFill>
              <a:effectLst/>
              <a:uLnTx/>
              <a:uFillTx/>
              <a:latin typeface="+mn-lt"/>
              <a:ea typeface="+mn-ea"/>
              <a:cs typeface="+mn-cs"/>
            </a:endParaRPr>
          </a:p>
        </p:txBody>
      </p:sp>
      <p:cxnSp>
        <p:nvCxnSpPr>
          <p:cNvPr id="20" name="Straight Connector 19"/>
          <p:cNvCxnSpPr/>
          <p:nvPr/>
        </p:nvCxnSpPr>
        <p:spPr>
          <a:xfrm rot="10800000">
            <a:off x="3695700" y="1066802"/>
            <a:ext cx="3390904" cy="1588"/>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2"/>
          </p:cNvCxnSpPr>
          <p:nvPr/>
        </p:nvCxnSpPr>
        <p:spPr>
          <a:xfrm rot="5400000" flipH="1">
            <a:off x="1847056" y="-705643"/>
            <a:ext cx="1589" cy="36957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8"/>
          <p:cNvSpPr txBox="1">
            <a:spLocks/>
          </p:cNvSpPr>
          <p:nvPr/>
        </p:nvSpPr>
        <p:spPr>
          <a:xfrm>
            <a:off x="304800" y="990600"/>
            <a:ext cx="6781800" cy="381000"/>
          </a:xfrm>
          <a:prstGeom prst="rect">
            <a:avLst/>
          </a:prstGeom>
        </p:spPr>
        <p:txBody>
          <a:bodyPr vert="horz"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all" spc="0" normalizeH="0" baseline="0" noProof="0" dirty="0" smtClean="0">
                <a:ln>
                  <a:noFill/>
                </a:ln>
                <a:solidFill>
                  <a:schemeClr val="tx2"/>
                </a:solidFill>
                <a:effectLst/>
                <a:uLnTx/>
                <a:uFillTx/>
                <a:latin typeface="Calibri" pitchFamily="34" charset="0"/>
                <a:ea typeface="+mj-ea"/>
                <a:cs typeface="+mj-cs"/>
              </a:rPr>
              <a:t>LEED Guide for trade Contractors</a:t>
            </a:r>
            <a:endParaRPr kumimoji="0" lang="en-US" sz="1600" b="0" i="0" u="none" strike="noStrike" kern="1200" cap="all" spc="0" normalizeH="0" baseline="0" noProof="0" dirty="0">
              <a:ln>
                <a:noFill/>
              </a:ln>
              <a:solidFill>
                <a:schemeClr val="tx2"/>
              </a:solidFill>
              <a:effectLst/>
              <a:uLnTx/>
              <a:uFillTx/>
              <a:latin typeface="Calibri" pitchFamily="34" charset="0"/>
              <a:ea typeface="+mj-ea"/>
              <a:cs typeface="+mj-cs"/>
            </a:endParaRPr>
          </a:p>
        </p:txBody>
      </p:sp>
      <p:sp>
        <p:nvSpPr>
          <p:cNvPr id="28674" name="Rectangle 2"/>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2"/>
          <p:cNvGrpSpPr/>
          <p:nvPr/>
        </p:nvGrpSpPr>
        <p:grpSpPr>
          <a:xfrm>
            <a:off x="0" y="5593080"/>
            <a:ext cx="9144000" cy="960120"/>
            <a:chOff x="0" y="2621280"/>
            <a:chExt cx="9144000" cy="960120"/>
          </a:xfrm>
        </p:grpSpPr>
        <p:sp>
          <p:nvSpPr>
            <p:cNvPr id="17" name="Rectangle 16"/>
            <p:cNvSpPr/>
            <p:nvPr/>
          </p:nvSpPr>
          <p:spPr>
            <a:xfrm>
              <a:off x="0" y="2621280"/>
              <a:ext cx="9144000" cy="96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2743200"/>
              <a:ext cx="220980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362200" y="2743200"/>
              <a:ext cx="6781800"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304800" y="533400"/>
            <a:ext cx="6781800" cy="609600"/>
          </a:xfrm>
        </p:spPr>
        <p:txBody>
          <a:bodyPr>
            <a:normAutofit/>
          </a:bodyPr>
          <a:lstStyle/>
          <a:p>
            <a:r>
              <a:rPr lang="en-US" sz="3200" dirty="0" smtClean="0">
                <a:latin typeface="Calibri" pitchFamily="34" charset="0"/>
              </a:rPr>
              <a:t>R e s e a r c h</a:t>
            </a:r>
            <a:endParaRPr lang="en-US" sz="3200" dirty="0">
              <a:latin typeface="Calibri" pitchFamily="34" charset="0"/>
            </a:endParaRPr>
          </a:p>
        </p:txBody>
      </p:sp>
      <p:sp>
        <p:nvSpPr>
          <p:cNvPr id="10" name="Subtitle 9"/>
          <p:cNvSpPr>
            <a:spLocks noGrp="1"/>
          </p:cNvSpPr>
          <p:nvPr>
            <p:ph type="subTitle" idx="1"/>
          </p:nvPr>
        </p:nvSpPr>
        <p:spPr>
          <a:xfrm>
            <a:off x="2362200" y="6065764"/>
            <a:ext cx="6705600" cy="350763"/>
          </a:xfrm>
        </p:spPr>
        <p:txBody>
          <a:bodyPr>
            <a:normAutofit/>
          </a:bodyPr>
          <a:lstStyle/>
          <a:p>
            <a:pPr algn="ctr"/>
            <a:r>
              <a:rPr lang="en-US" sz="1200" dirty="0" smtClean="0"/>
              <a:t>Construction Management  |  Dr. David Riley  |  Germantown, Maryland  |  April 15, 2008</a:t>
            </a:r>
            <a:endParaRPr lang="en-US" sz="1200" dirty="0"/>
          </a:p>
        </p:txBody>
      </p:sp>
      <p:pic>
        <p:nvPicPr>
          <p:cNvPr id="12" name="Picture 11" descr="ext. rendering.JPG"/>
          <p:cNvPicPr>
            <a:picLocks noChangeAspect="1"/>
          </p:cNvPicPr>
          <p:nvPr/>
        </p:nvPicPr>
        <p:blipFill>
          <a:blip r:embed="rId2" cstate="print"/>
          <a:stretch>
            <a:fillRect/>
          </a:stretch>
        </p:blipFill>
        <p:spPr>
          <a:xfrm>
            <a:off x="7162802" y="304801"/>
            <a:ext cx="1934489" cy="1006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381000" y="1524002"/>
            <a:ext cx="8382000" cy="4154984"/>
          </a:xfrm>
          <a:prstGeom prst="rect">
            <a:avLst/>
          </a:prstGeom>
          <a:noFill/>
        </p:spPr>
        <p:txBody>
          <a:bodyPr wrap="square" rtlCol="0">
            <a:spAutoFit/>
          </a:bodyPr>
          <a:lstStyle/>
          <a:p>
            <a:pPr>
              <a:buClr>
                <a:schemeClr val="accent1"/>
              </a:buClr>
            </a:pPr>
            <a:r>
              <a:rPr lang="en-US" sz="2400" u="sng" dirty="0" smtClean="0">
                <a:solidFill>
                  <a:schemeClr val="tx1">
                    <a:lumMod val="65000"/>
                    <a:lumOff val="35000"/>
                  </a:schemeClr>
                </a:solidFill>
                <a:latin typeface="Calibri" pitchFamily="34" charset="0"/>
              </a:rPr>
              <a:t>Reflection</a:t>
            </a:r>
          </a:p>
          <a:p>
            <a:pPr>
              <a:buClr>
                <a:schemeClr val="accent1"/>
              </a:buClr>
            </a:pPr>
            <a:endParaRPr lang="en-US" sz="2400" u="sng" dirty="0" smtClean="0">
              <a:solidFill>
                <a:schemeClr val="tx1">
                  <a:lumMod val="65000"/>
                  <a:lumOff val="35000"/>
                </a:schemeClr>
              </a:solidFill>
              <a:latin typeface="Calibri" pitchFamily="34" charset="0"/>
            </a:endParaRPr>
          </a:p>
          <a:p>
            <a:pPr marL="914400" indent="-228600">
              <a:buClr>
                <a:schemeClr val="accent1"/>
              </a:buClr>
              <a:buFont typeface="Arial" pitchFamily="34" charset="0"/>
              <a:buChar char="•"/>
            </a:pPr>
            <a:r>
              <a:rPr lang="en-US" sz="2400" dirty="0" smtClean="0">
                <a:solidFill>
                  <a:schemeClr val="tx1">
                    <a:lumMod val="65000"/>
                    <a:lumOff val="35000"/>
                  </a:schemeClr>
                </a:solidFill>
                <a:latin typeface="Calibri" pitchFamily="34" charset="0"/>
              </a:rPr>
              <a:t>Surprised about lack of knowledge</a:t>
            </a:r>
          </a:p>
          <a:p>
            <a:pPr marL="914400" indent="-228600">
              <a:buClr>
                <a:schemeClr val="accent1"/>
              </a:buClr>
              <a:buFont typeface="Arial" pitchFamily="34" charset="0"/>
              <a:buChar char="•"/>
            </a:pPr>
            <a:r>
              <a:rPr lang="en-US" sz="2400" dirty="0" smtClean="0">
                <a:solidFill>
                  <a:schemeClr val="tx1">
                    <a:lumMod val="65000"/>
                    <a:lumOff val="35000"/>
                  </a:schemeClr>
                </a:solidFill>
                <a:latin typeface="Calibri" pitchFamily="34" charset="0"/>
              </a:rPr>
              <a:t>Problem still exists</a:t>
            </a:r>
          </a:p>
          <a:p>
            <a:pPr marL="914400" indent="-228600">
              <a:buClr>
                <a:schemeClr val="accent1"/>
              </a:buClr>
              <a:buFont typeface="Arial" pitchFamily="34" charset="0"/>
              <a:buChar char="•"/>
            </a:pPr>
            <a:r>
              <a:rPr lang="en-US" sz="2400" dirty="0" smtClean="0">
                <a:solidFill>
                  <a:schemeClr val="tx1">
                    <a:lumMod val="65000"/>
                    <a:lumOff val="35000"/>
                  </a:schemeClr>
                </a:solidFill>
                <a:latin typeface="Calibri" pitchFamily="34" charset="0"/>
              </a:rPr>
              <a:t>Attitude Change - Marketing </a:t>
            </a:r>
            <a:r>
              <a:rPr lang="en-US" sz="2400" dirty="0" smtClean="0">
                <a:solidFill>
                  <a:schemeClr val="tx1">
                    <a:lumMod val="65000"/>
                    <a:lumOff val="35000"/>
                  </a:schemeClr>
                </a:solidFill>
                <a:latin typeface="Calibri" pitchFamily="34" charset="0"/>
              </a:rPr>
              <a:t>Ploy </a:t>
            </a:r>
          </a:p>
          <a:p>
            <a:pPr marL="914400" indent="-228600">
              <a:buClr>
                <a:schemeClr val="accent1"/>
              </a:buClr>
              <a:buFont typeface="Arial" pitchFamily="34" charset="0"/>
              <a:buChar char="•"/>
            </a:pPr>
            <a:endParaRPr lang="en-US" sz="2400" dirty="0" smtClean="0">
              <a:solidFill>
                <a:schemeClr val="tx1">
                  <a:lumMod val="65000"/>
                  <a:lumOff val="35000"/>
                </a:schemeClr>
              </a:solidFill>
              <a:latin typeface="Calibri" pitchFamily="34" charset="0"/>
            </a:endParaRPr>
          </a:p>
          <a:p>
            <a:pPr>
              <a:buClr>
                <a:schemeClr val="accent1"/>
              </a:buClr>
            </a:pPr>
            <a:r>
              <a:rPr lang="en-US" sz="2400" u="sng" dirty="0" smtClean="0">
                <a:solidFill>
                  <a:schemeClr val="tx1">
                    <a:lumMod val="65000"/>
                    <a:lumOff val="35000"/>
                  </a:schemeClr>
                </a:solidFill>
                <a:latin typeface="Calibri" pitchFamily="34" charset="0"/>
              </a:rPr>
              <a:t>Industry Advancement</a:t>
            </a:r>
          </a:p>
          <a:p>
            <a:pPr>
              <a:buClr>
                <a:schemeClr val="accent1"/>
              </a:buClr>
            </a:pPr>
            <a:endParaRPr lang="en-US" sz="2400" u="sng" dirty="0" smtClean="0">
              <a:solidFill>
                <a:schemeClr val="tx1">
                  <a:lumMod val="65000"/>
                  <a:lumOff val="35000"/>
                </a:schemeClr>
              </a:solidFill>
              <a:latin typeface="Calibri" pitchFamily="34" charset="0"/>
            </a:endParaRPr>
          </a:p>
          <a:p>
            <a:pPr marL="914400" indent="-228600">
              <a:buClr>
                <a:schemeClr val="accent1"/>
              </a:buClr>
              <a:buFont typeface="Arial" pitchFamily="34" charset="0"/>
              <a:buChar char="•"/>
              <a:tabLst>
                <a:tab pos="863600" algn="l"/>
              </a:tabLst>
            </a:pPr>
            <a:r>
              <a:rPr lang="en-US" sz="2400" dirty="0" smtClean="0">
                <a:solidFill>
                  <a:schemeClr val="tx1">
                    <a:lumMod val="65000"/>
                    <a:lumOff val="35000"/>
                  </a:schemeClr>
                </a:solidFill>
                <a:latin typeface="Calibri" pitchFamily="34" charset="0"/>
              </a:rPr>
              <a:t>Computer program</a:t>
            </a:r>
          </a:p>
          <a:p>
            <a:pPr marL="914400" indent="-228600">
              <a:buClr>
                <a:schemeClr val="accent1"/>
              </a:buClr>
              <a:buFont typeface="Arial" pitchFamily="34" charset="0"/>
              <a:buChar char="•"/>
              <a:tabLst>
                <a:tab pos="863600" algn="l"/>
              </a:tabLst>
            </a:pPr>
            <a:r>
              <a:rPr lang="en-US" sz="2400" dirty="0" smtClean="0">
                <a:solidFill>
                  <a:schemeClr val="tx1">
                    <a:lumMod val="65000"/>
                    <a:lumOff val="35000"/>
                  </a:schemeClr>
                </a:solidFill>
                <a:latin typeface="Calibri" pitchFamily="34" charset="0"/>
              </a:rPr>
              <a:t>More Specific</a:t>
            </a:r>
          </a:p>
          <a:p>
            <a:pPr marL="914400" indent="-228600">
              <a:buClr>
                <a:schemeClr val="accent1"/>
              </a:buClr>
              <a:buFont typeface="Arial" pitchFamily="34" charset="0"/>
              <a:buChar char="•"/>
              <a:tabLst>
                <a:tab pos="863600" algn="l"/>
              </a:tabLst>
            </a:pPr>
            <a:r>
              <a:rPr lang="en-US" sz="2400" dirty="0" smtClean="0">
                <a:solidFill>
                  <a:schemeClr val="tx1">
                    <a:lumMod val="65000"/>
                    <a:lumOff val="35000"/>
                  </a:schemeClr>
                </a:solidFill>
                <a:latin typeface="Calibri" pitchFamily="34" charset="0"/>
              </a:rPr>
              <a:t>Trade Division</a:t>
            </a:r>
          </a:p>
        </p:txBody>
      </p:sp>
      <p:sp>
        <p:nvSpPr>
          <p:cNvPr id="15" name="Subtitle 9"/>
          <p:cNvSpPr txBox="1">
            <a:spLocks/>
          </p:cNvSpPr>
          <p:nvPr/>
        </p:nvSpPr>
        <p:spPr>
          <a:xfrm>
            <a:off x="2362200" y="5715000"/>
            <a:ext cx="3352800" cy="350763"/>
          </a:xfrm>
          <a:prstGeom prst="rect">
            <a:avLst/>
          </a:prstGeom>
        </p:spPr>
        <p:txBody>
          <a:bodyPr vert="horz" numCol="1" anchor="ctr">
            <a:normAutofit fontScale="62500" lnSpcReduction="20000"/>
          </a:bodyPr>
          <a:lstStyle/>
          <a:p>
            <a:pPr marL="0" marR="0" lvl="0" indent="0"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1" i="0" u="none" strike="noStrike" kern="1200" cap="none" spc="0" normalizeH="0" baseline="0" noProof="0" dirty="0" smtClean="0">
                <a:ln>
                  <a:noFill/>
                </a:ln>
                <a:solidFill>
                  <a:srgbClr val="FFFFFF"/>
                </a:solidFill>
                <a:effectLst/>
                <a:uLnTx/>
                <a:uFillTx/>
                <a:latin typeface="+mn-lt"/>
                <a:ea typeface="+mn-ea"/>
                <a:cs typeface="+mn-cs"/>
              </a:rPr>
              <a:t>M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e s t o n e    B u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d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n g   </a:t>
            </a:r>
            <a:r>
              <a:rPr kumimoji="0" lang="en-US" sz="2600" b="1" i="0" u="none" strike="noStrike" kern="1200" cap="none" spc="0" normalizeH="0" noProof="0" dirty="0" smtClean="0">
                <a:ln>
                  <a:noFill/>
                </a:ln>
                <a:solidFill>
                  <a:srgbClr val="FFFFFF"/>
                </a:solidFill>
                <a:effectLst/>
                <a:uLnTx/>
                <a:uFillTx/>
                <a:latin typeface="+mn-lt"/>
                <a:ea typeface="+mn-ea"/>
                <a:cs typeface="+mn-cs"/>
              </a:rPr>
              <a:t> # 4</a:t>
            </a:r>
            <a:endParaRPr kumimoji="0" lang="en-US" sz="2600" b="1" i="0" u="none" strike="noStrike" kern="1200" cap="none" spc="0" normalizeH="0" baseline="0" noProof="0" dirty="0">
              <a:ln>
                <a:noFill/>
              </a:ln>
              <a:solidFill>
                <a:srgbClr val="FFFFFF"/>
              </a:solidFill>
              <a:effectLst/>
              <a:uLnTx/>
              <a:uFillTx/>
              <a:latin typeface="+mn-lt"/>
              <a:ea typeface="+mn-ea"/>
              <a:cs typeface="+mn-cs"/>
            </a:endParaRPr>
          </a:p>
        </p:txBody>
      </p:sp>
      <p:sp>
        <p:nvSpPr>
          <p:cNvPr id="16" name="Subtitle 9"/>
          <p:cNvSpPr txBox="1">
            <a:spLocks/>
          </p:cNvSpPr>
          <p:nvPr/>
        </p:nvSpPr>
        <p:spPr>
          <a:xfrm>
            <a:off x="5791200" y="5715000"/>
            <a:ext cx="3352800" cy="350763"/>
          </a:xfrm>
          <a:prstGeom prst="rect">
            <a:avLst/>
          </a:prstGeom>
        </p:spPr>
        <p:txBody>
          <a:bodyPr vert="horz" numCol="1" anchor="ctr">
            <a:normAutofit/>
          </a:bodyPr>
          <a:lstStyle/>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1600" b="1" i="0" u="none" strike="noStrike" kern="1200" cap="none" spc="0" normalizeH="0" baseline="0" noProof="0" dirty="0" smtClean="0">
                <a:ln>
                  <a:noFill/>
                </a:ln>
                <a:solidFill>
                  <a:srgbClr val="FFFFFF"/>
                </a:solidFill>
                <a:effectLst/>
                <a:uLnTx/>
                <a:uFillTx/>
                <a:latin typeface="+mn-lt"/>
                <a:ea typeface="+mn-ea"/>
                <a:cs typeface="+mn-cs"/>
              </a:rPr>
              <a:t>K r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s t e n    M    H l o p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c k</a:t>
            </a:r>
            <a:endParaRPr kumimoji="0" lang="en-US" sz="1600" b="1" i="0" u="none" strike="noStrike" kern="1200" cap="none" spc="0" normalizeH="0" baseline="0" noProof="0" dirty="0">
              <a:ln>
                <a:noFill/>
              </a:ln>
              <a:solidFill>
                <a:srgbClr val="FFFFFF"/>
              </a:solidFill>
              <a:effectLst/>
              <a:uLnTx/>
              <a:uFillTx/>
              <a:latin typeface="+mn-lt"/>
              <a:ea typeface="+mn-ea"/>
              <a:cs typeface="+mn-cs"/>
            </a:endParaRPr>
          </a:p>
        </p:txBody>
      </p:sp>
      <p:cxnSp>
        <p:nvCxnSpPr>
          <p:cNvPr id="20" name="Straight Connector 19"/>
          <p:cNvCxnSpPr/>
          <p:nvPr/>
        </p:nvCxnSpPr>
        <p:spPr>
          <a:xfrm rot="10800000">
            <a:off x="3695700" y="1066802"/>
            <a:ext cx="3390904" cy="1588"/>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2"/>
          </p:cNvCxnSpPr>
          <p:nvPr/>
        </p:nvCxnSpPr>
        <p:spPr>
          <a:xfrm rot="5400000" flipH="1">
            <a:off x="1847056" y="-705643"/>
            <a:ext cx="1589" cy="36957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8"/>
          <p:cNvSpPr txBox="1">
            <a:spLocks/>
          </p:cNvSpPr>
          <p:nvPr/>
        </p:nvSpPr>
        <p:spPr>
          <a:xfrm>
            <a:off x="304800" y="990600"/>
            <a:ext cx="6781800" cy="381000"/>
          </a:xfrm>
          <a:prstGeom prst="rect">
            <a:avLst/>
          </a:prstGeom>
        </p:spPr>
        <p:txBody>
          <a:bodyPr vert="horz"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all" spc="0" normalizeH="0" baseline="0" noProof="0" dirty="0" smtClean="0">
                <a:ln>
                  <a:noFill/>
                </a:ln>
                <a:solidFill>
                  <a:schemeClr val="tx2"/>
                </a:solidFill>
                <a:effectLst/>
                <a:uLnTx/>
                <a:uFillTx/>
                <a:latin typeface="Calibri" pitchFamily="34" charset="0"/>
                <a:ea typeface="+mj-ea"/>
                <a:cs typeface="+mj-cs"/>
              </a:rPr>
              <a:t>LEED Guide for trade Contractors</a:t>
            </a:r>
            <a:endParaRPr kumimoji="0" lang="en-US" sz="1600" b="0" i="0" u="none" strike="noStrike" kern="1200" cap="all" spc="0" normalizeH="0" baseline="0" noProof="0" dirty="0">
              <a:ln>
                <a:noFill/>
              </a:ln>
              <a:solidFill>
                <a:schemeClr val="tx2"/>
              </a:solidFill>
              <a:effectLst/>
              <a:uLnTx/>
              <a:uFillTx/>
              <a:latin typeface="Calibri" pitchFamily="34" charset="0"/>
              <a:ea typeface="+mj-ea"/>
              <a:cs typeface="+mj-cs"/>
            </a:endParaRPr>
          </a:p>
        </p:txBody>
      </p:sp>
      <p:sp>
        <p:nvSpPr>
          <p:cNvPr id="28674" name="Rectangle 2"/>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0" y="5593080"/>
            <a:ext cx="9144000" cy="960120"/>
            <a:chOff x="0" y="2621280"/>
            <a:chExt cx="9144000" cy="960120"/>
          </a:xfrm>
        </p:grpSpPr>
        <p:sp>
          <p:nvSpPr>
            <p:cNvPr id="17" name="Rectangle 16"/>
            <p:cNvSpPr/>
            <p:nvPr/>
          </p:nvSpPr>
          <p:spPr>
            <a:xfrm>
              <a:off x="0" y="2621280"/>
              <a:ext cx="9144000" cy="96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2743200"/>
              <a:ext cx="220980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362200" y="2743200"/>
              <a:ext cx="6781800"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304800" y="533400"/>
            <a:ext cx="6781800" cy="609600"/>
          </a:xfrm>
        </p:spPr>
        <p:txBody>
          <a:bodyPr>
            <a:normAutofit/>
          </a:bodyPr>
          <a:lstStyle/>
          <a:p>
            <a:r>
              <a:rPr lang="en-US" sz="3200" dirty="0" smtClean="0">
                <a:latin typeface="Calibri" pitchFamily="34" charset="0"/>
              </a:rPr>
              <a:t>A r c h I t e c t u r e</a:t>
            </a:r>
            <a:endParaRPr lang="en-US" sz="3200" dirty="0">
              <a:latin typeface="Calibri" pitchFamily="34" charset="0"/>
            </a:endParaRPr>
          </a:p>
        </p:txBody>
      </p:sp>
      <p:sp>
        <p:nvSpPr>
          <p:cNvPr id="10" name="Subtitle 9"/>
          <p:cNvSpPr>
            <a:spLocks noGrp="1"/>
          </p:cNvSpPr>
          <p:nvPr>
            <p:ph type="subTitle" idx="1"/>
          </p:nvPr>
        </p:nvSpPr>
        <p:spPr>
          <a:xfrm>
            <a:off x="2362200" y="6065764"/>
            <a:ext cx="6705600" cy="350763"/>
          </a:xfrm>
        </p:spPr>
        <p:txBody>
          <a:bodyPr>
            <a:normAutofit/>
          </a:bodyPr>
          <a:lstStyle/>
          <a:p>
            <a:pPr algn="ctr"/>
            <a:r>
              <a:rPr lang="en-US" sz="1200" dirty="0" smtClean="0"/>
              <a:t>Construction Management  |  Dr. David Riley  |  Germantown, Maryland  |  April 15, 2008</a:t>
            </a:r>
            <a:endParaRPr lang="en-US" sz="1200" dirty="0"/>
          </a:p>
        </p:txBody>
      </p:sp>
      <p:pic>
        <p:nvPicPr>
          <p:cNvPr id="12" name="Picture 11" descr="ext. rendering.JPG"/>
          <p:cNvPicPr>
            <a:picLocks noChangeAspect="1"/>
          </p:cNvPicPr>
          <p:nvPr/>
        </p:nvPicPr>
        <p:blipFill>
          <a:blip r:embed="rId2" cstate="print"/>
          <a:stretch>
            <a:fillRect/>
          </a:stretch>
        </p:blipFill>
        <p:spPr>
          <a:xfrm>
            <a:off x="7162802" y="304801"/>
            <a:ext cx="1934489" cy="1006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1143000" y="2632831"/>
            <a:ext cx="6781800" cy="1477328"/>
          </a:xfrm>
          <a:prstGeom prst="rect">
            <a:avLst/>
          </a:prstGeom>
          <a:noFill/>
        </p:spPr>
        <p:txBody>
          <a:bodyPr wrap="square" rtlCol="0">
            <a:spAutoFit/>
          </a:bodyPr>
          <a:lstStyle/>
          <a:p>
            <a:pPr algn="ctr">
              <a:lnSpc>
                <a:spcPct val="150000"/>
              </a:lnSpc>
              <a:buClr>
                <a:schemeClr val="accent2"/>
              </a:buClr>
            </a:pPr>
            <a:r>
              <a:rPr lang="en-US" sz="3000" dirty="0" smtClean="0">
                <a:solidFill>
                  <a:schemeClr val="tx1">
                    <a:lumMod val="65000"/>
                    <a:lumOff val="35000"/>
                  </a:schemeClr>
                </a:solidFill>
                <a:latin typeface="Calibri" pitchFamily="34" charset="0"/>
              </a:rPr>
              <a:t>Technical Analysis I: Architectural Breadth</a:t>
            </a:r>
          </a:p>
          <a:p>
            <a:pPr algn="ctr">
              <a:lnSpc>
                <a:spcPct val="150000"/>
              </a:lnSpc>
              <a:buClr>
                <a:schemeClr val="accent2"/>
              </a:buClr>
            </a:pPr>
            <a:r>
              <a:rPr lang="en-US" sz="3000" dirty="0" smtClean="0">
                <a:solidFill>
                  <a:schemeClr val="tx1">
                    <a:lumMod val="65000"/>
                    <a:lumOff val="35000"/>
                  </a:schemeClr>
                </a:solidFill>
                <a:latin typeface="Calibri" pitchFamily="34" charset="0"/>
              </a:rPr>
              <a:t>Interior Tenant Fit Out</a:t>
            </a:r>
          </a:p>
        </p:txBody>
      </p:sp>
      <p:sp>
        <p:nvSpPr>
          <p:cNvPr id="15" name="Subtitle 9"/>
          <p:cNvSpPr txBox="1">
            <a:spLocks/>
          </p:cNvSpPr>
          <p:nvPr/>
        </p:nvSpPr>
        <p:spPr>
          <a:xfrm>
            <a:off x="2362200" y="5715000"/>
            <a:ext cx="3352800" cy="350763"/>
          </a:xfrm>
          <a:prstGeom prst="rect">
            <a:avLst/>
          </a:prstGeom>
        </p:spPr>
        <p:txBody>
          <a:bodyPr vert="horz" numCol="1" anchor="ctr">
            <a:normAutofit fontScale="62500" lnSpcReduction="20000"/>
          </a:bodyPr>
          <a:lstStyle/>
          <a:p>
            <a:pPr marL="0" marR="0" lvl="0" indent="0"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1" i="0" u="none" strike="noStrike" kern="1200" cap="none" spc="0" normalizeH="0" baseline="0" noProof="0" dirty="0" smtClean="0">
                <a:ln>
                  <a:noFill/>
                </a:ln>
                <a:solidFill>
                  <a:srgbClr val="FFFFFF"/>
                </a:solidFill>
                <a:effectLst/>
                <a:uLnTx/>
                <a:uFillTx/>
                <a:latin typeface="+mn-lt"/>
                <a:ea typeface="+mn-ea"/>
                <a:cs typeface="+mn-cs"/>
              </a:rPr>
              <a:t>M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e s t o n e    B u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d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n g   </a:t>
            </a:r>
            <a:r>
              <a:rPr kumimoji="0" lang="en-US" sz="2600" b="1" i="0" u="none" strike="noStrike" kern="1200" cap="none" spc="0" normalizeH="0" noProof="0" dirty="0" smtClean="0">
                <a:ln>
                  <a:noFill/>
                </a:ln>
                <a:solidFill>
                  <a:srgbClr val="FFFFFF"/>
                </a:solidFill>
                <a:effectLst/>
                <a:uLnTx/>
                <a:uFillTx/>
                <a:latin typeface="+mn-lt"/>
                <a:ea typeface="+mn-ea"/>
                <a:cs typeface="+mn-cs"/>
              </a:rPr>
              <a:t> # 4</a:t>
            </a:r>
            <a:endParaRPr kumimoji="0" lang="en-US" sz="2600" b="1" i="0" u="none" strike="noStrike" kern="1200" cap="none" spc="0" normalizeH="0" baseline="0" noProof="0" dirty="0">
              <a:ln>
                <a:noFill/>
              </a:ln>
              <a:solidFill>
                <a:srgbClr val="FFFFFF"/>
              </a:solidFill>
              <a:effectLst/>
              <a:uLnTx/>
              <a:uFillTx/>
              <a:latin typeface="+mn-lt"/>
              <a:ea typeface="+mn-ea"/>
              <a:cs typeface="+mn-cs"/>
            </a:endParaRPr>
          </a:p>
        </p:txBody>
      </p:sp>
      <p:sp>
        <p:nvSpPr>
          <p:cNvPr id="16" name="Subtitle 9"/>
          <p:cNvSpPr txBox="1">
            <a:spLocks/>
          </p:cNvSpPr>
          <p:nvPr/>
        </p:nvSpPr>
        <p:spPr>
          <a:xfrm>
            <a:off x="5791200" y="5715000"/>
            <a:ext cx="3352800" cy="350763"/>
          </a:xfrm>
          <a:prstGeom prst="rect">
            <a:avLst/>
          </a:prstGeom>
        </p:spPr>
        <p:txBody>
          <a:bodyPr vert="horz" numCol="1" anchor="ctr">
            <a:normAutofit/>
          </a:bodyPr>
          <a:lstStyle/>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1600" b="1" i="0" u="none" strike="noStrike" kern="1200" cap="none" spc="0" normalizeH="0" baseline="0" noProof="0" dirty="0" smtClean="0">
                <a:ln>
                  <a:noFill/>
                </a:ln>
                <a:solidFill>
                  <a:srgbClr val="FFFFFF"/>
                </a:solidFill>
                <a:effectLst/>
                <a:uLnTx/>
                <a:uFillTx/>
                <a:latin typeface="+mn-lt"/>
                <a:ea typeface="+mn-ea"/>
                <a:cs typeface="+mn-cs"/>
              </a:rPr>
              <a:t>K r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s t e n    M    H l o p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c k</a:t>
            </a:r>
            <a:endParaRPr kumimoji="0" lang="en-US" sz="1600" b="1" i="0" u="none" strike="noStrike" kern="1200" cap="none" spc="0" normalizeH="0" baseline="0" noProof="0" dirty="0">
              <a:ln>
                <a:noFill/>
              </a:ln>
              <a:solidFill>
                <a:srgbClr val="FFFFFF"/>
              </a:solidFill>
              <a:effectLst/>
              <a:uLnTx/>
              <a:uFillTx/>
              <a:latin typeface="+mn-lt"/>
              <a:ea typeface="+mn-ea"/>
              <a:cs typeface="+mn-cs"/>
            </a:endParaRPr>
          </a:p>
        </p:txBody>
      </p:sp>
      <p:cxnSp>
        <p:nvCxnSpPr>
          <p:cNvPr id="20" name="Straight Connector 19"/>
          <p:cNvCxnSpPr/>
          <p:nvPr/>
        </p:nvCxnSpPr>
        <p:spPr>
          <a:xfrm rot="10800000">
            <a:off x="3695700" y="1066802"/>
            <a:ext cx="3390904" cy="1588"/>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2"/>
          </p:cNvCxnSpPr>
          <p:nvPr/>
        </p:nvCxnSpPr>
        <p:spPr>
          <a:xfrm rot="5400000" flipH="1">
            <a:off x="1847056" y="-705643"/>
            <a:ext cx="1589" cy="36957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8"/>
          <p:cNvSpPr txBox="1">
            <a:spLocks/>
          </p:cNvSpPr>
          <p:nvPr/>
        </p:nvSpPr>
        <p:spPr>
          <a:xfrm>
            <a:off x="304800" y="990600"/>
            <a:ext cx="6781800" cy="381000"/>
          </a:xfrm>
          <a:prstGeom prst="rect">
            <a:avLst/>
          </a:prstGeom>
        </p:spPr>
        <p:txBody>
          <a:bodyPr vert="horz"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all" spc="0" normalizeH="0" baseline="0" noProof="0" dirty="0" smtClean="0">
                <a:ln>
                  <a:noFill/>
                </a:ln>
                <a:solidFill>
                  <a:schemeClr val="tx2"/>
                </a:solidFill>
                <a:effectLst/>
                <a:uLnTx/>
                <a:uFillTx/>
                <a:latin typeface="Calibri" pitchFamily="34" charset="0"/>
                <a:ea typeface="+mj-ea"/>
                <a:cs typeface="+mj-cs"/>
              </a:rPr>
              <a:t>Interior Tenant Fit out</a:t>
            </a:r>
            <a:endParaRPr kumimoji="0" lang="en-US" sz="1600" b="0" i="0" u="none" strike="noStrike" kern="1200" cap="all" spc="0" normalizeH="0" baseline="0" noProof="0" dirty="0">
              <a:ln>
                <a:noFill/>
              </a:ln>
              <a:solidFill>
                <a:schemeClr val="tx2"/>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0" y="5593080"/>
            <a:ext cx="9144000" cy="960120"/>
            <a:chOff x="0" y="2621280"/>
            <a:chExt cx="9144000" cy="960120"/>
          </a:xfrm>
        </p:grpSpPr>
        <p:sp>
          <p:nvSpPr>
            <p:cNvPr id="17" name="Rectangle 16"/>
            <p:cNvSpPr/>
            <p:nvPr/>
          </p:nvSpPr>
          <p:spPr>
            <a:xfrm>
              <a:off x="0" y="2621280"/>
              <a:ext cx="9144000" cy="96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2743200"/>
              <a:ext cx="220980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362200" y="2743200"/>
              <a:ext cx="6781800"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304800" y="533400"/>
            <a:ext cx="6781800" cy="609600"/>
          </a:xfrm>
        </p:spPr>
        <p:txBody>
          <a:bodyPr>
            <a:normAutofit/>
          </a:bodyPr>
          <a:lstStyle/>
          <a:p>
            <a:r>
              <a:rPr lang="en-US" sz="3200" dirty="0" smtClean="0">
                <a:latin typeface="Calibri" pitchFamily="34" charset="0"/>
              </a:rPr>
              <a:t>A r c h I t e c t u r e</a:t>
            </a:r>
            <a:endParaRPr lang="en-US" sz="3200" dirty="0">
              <a:latin typeface="Calibri" pitchFamily="34" charset="0"/>
            </a:endParaRPr>
          </a:p>
        </p:txBody>
      </p:sp>
      <p:sp>
        <p:nvSpPr>
          <p:cNvPr id="10" name="Subtitle 9"/>
          <p:cNvSpPr>
            <a:spLocks noGrp="1"/>
          </p:cNvSpPr>
          <p:nvPr>
            <p:ph type="subTitle" idx="1"/>
          </p:nvPr>
        </p:nvSpPr>
        <p:spPr>
          <a:xfrm>
            <a:off x="2362200" y="6065764"/>
            <a:ext cx="6705600" cy="350763"/>
          </a:xfrm>
        </p:spPr>
        <p:txBody>
          <a:bodyPr>
            <a:normAutofit/>
          </a:bodyPr>
          <a:lstStyle/>
          <a:p>
            <a:pPr algn="ctr"/>
            <a:r>
              <a:rPr lang="en-US" sz="1200" dirty="0" smtClean="0"/>
              <a:t>Construction Management  |  Dr. David Riley  |  Germantown, Maryland  |  April 15, 2008</a:t>
            </a:r>
            <a:endParaRPr lang="en-US" sz="1200" dirty="0"/>
          </a:p>
        </p:txBody>
      </p:sp>
      <p:pic>
        <p:nvPicPr>
          <p:cNvPr id="12" name="Picture 11" descr="ext. rendering.JPG"/>
          <p:cNvPicPr>
            <a:picLocks noChangeAspect="1"/>
          </p:cNvPicPr>
          <p:nvPr/>
        </p:nvPicPr>
        <p:blipFill>
          <a:blip r:embed="rId2" cstate="print"/>
          <a:stretch>
            <a:fillRect/>
          </a:stretch>
        </p:blipFill>
        <p:spPr>
          <a:xfrm>
            <a:off x="7162802" y="304801"/>
            <a:ext cx="1934489" cy="1006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381000" y="1524001"/>
            <a:ext cx="8382000" cy="3970318"/>
          </a:xfrm>
          <a:prstGeom prst="rect">
            <a:avLst/>
          </a:prstGeom>
          <a:noFill/>
        </p:spPr>
        <p:txBody>
          <a:bodyPr wrap="square" rtlCol="0">
            <a:spAutoFit/>
          </a:bodyPr>
          <a:lstStyle/>
          <a:p>
            <a:pPr>
              <a:buClr>
                <a:schemeClr val="accent1"/>
              </a:buClr>
            </a:pPr>
            <a:r>
              <a:rPr lang="en-US" sz="2400" u="sng" dirty="0" smtClean="0">
                <a:solidFill>
                  <a:schemeClr val="tx1">
                    <a:lumMod val="65000"/>
                    <a:lumOff val="35000"/>
                  </a:schemeClr>
                </a:solidFill>
                <a:latin typeface="Calibri" pitchFamily="34" charset="0"/>
              </a:rPr>
              <a:t>Opportunity Statement</a:t>
            </a:r>
          </a:p>
          <a:p>
            <a:pPr>
              <a:buClr>
                <a:schemeClr val="accent1"/>
              </a:buClr>
            </a:pPr>
            <a:endParaRPr lang="en-US" sz="2400" u="sng" dirty="0" smtClean="0">
              <a:solidFill>
                <a:schemeClr val="tx1">
                  <a:lumMod val="65000"/>
                  <a:lumOff val="35000"/>
                </a:schemeClr>
              </a:solidFill>
              <a:latin typeface="Calibri" pitchFamily="34" charset="0"/>
            </a:endParaRPr>
          </a:p>
          <a:p>
            <a:pPr marL="914400" indent="-228600">
              <a:buClr>
                <a:schemeClr val="accent1"/>
              </a:buClr>
              <a:buFont typeface="Arial" pitchFamily="34" charset="0"/>
              <a:buChar char="•"/>
            </a:pPr>
            <a:r>
              <a:rPr lang="en-US" sz="2200" dirty="0" smtClean="0">
                <a:solidFill>
                  <a:schemeClr val="tx1">
                    <a:lumMod val="65000"/>
                    <a:lumOff val="35000"/>
                  </a:schemeClr>
                </a:solidFill>
                <a:latin typeface="Calibri" pitchFamily="34" charset="0"/>
              </a:rPr>
              <a:t>Core and shell building</a:t>
            </a:r>
          </a:p>
          <a:p>
            <a:pPr marL="914400" indent="-228600">
              <a:buClr>
                <a:schemeClr val="accent1"/>
              </a:buClr>
              <a:buFont typeface="Arial" pitchFamily="34" charset="0"/>
              <a:buChar char="•"/>
            </a:pPr>
            <a:r>
              <a:rPr lang="en-US" sz="2200" dirty="0" smtClean="0">
                <a:solidFill>
                  <a:schemeClr val="tx1">
                    <a:lumMod val="65000"/>
                    <a:lumOff val="35000"/>
                  </a:schemeClr>
                </a:solidFill>
                <a:latin typeface="Calibri" pitchFamily="34" charset="0"/>
              </a:rPr>
              <a:t>New tenant</a:t>
            </a:r>
          </a:p>
          <a:p>
            <a:pPr marL="914400" indent="-228600">
              <a:buClr>
                <a:schemeClr val="accent1"/>
              </a:buClr>
              <a:buFont typeface="Arial" pitchFamily="34" charset="0"/>
              <a:buChar char="•"/>
            </a:pPr>
            <a:r>
              <a:rPr lang="en-US" sz="2200" dirty="0" smtClean="0">
                <a:solidFill>
                  <a:schemeClr val="tx1">
                    <a:lumMod val="65000"/>
                    <a:lumOff val="35000"/>
                  </a:schemeClr>
                </a:solidFill>
                <a:latin typeface="Calibri" pitchFamily="34" charset="0"/>
              </a:rPr>
              <a:t>Design space per client’s requirements</a:t>
            </a:r>
          </a:p>
          <a:p>
            <a:pPr>
              <a:buClr>
                <a:schemeClr val="accent1"/>
              </a:buClr>
            </a:pPr>
            <a:endParaRPr lang="en-US" sz="2400" u="sng" dirty="0" smtClean="0">
              <a:solidFill>
                <a:schemeClr val="tx1">
                  <a:lumMod val="65000"/>
                  <a:lumOff val="35000"/>
                </a:schemeClr>
              </a:solidFill>
              <a:latin typeface="Calibri" pitchFamily="34" charset="0"/>
            </a:endParaRPr>
          </a:p>
          <a:p>
            <a:pPr>
              <a:buClr>
                <a:schemeClr val="accent1"/>
              </a:buClr>
            </a:pPr>
            <a:r>
              <a:rPr lang="en-US" sz="2400" u="sng" dirty="0" smtClean="0">
                <a:solidFill>
                  <a:schemeClr val="tx1">
                    <a:lumMod val="65000"/>
                    <a:lumOff val="35000"/>
                  </a:schemeClr>
                </a:solidFill>
                <a:latin typeface="Calibri" pitchFamily="34" charset="0"/>
              </a:rPr>
              <a:t>Goal</a:t>
            </a:r>
          </a:p>
          <a:p>
            <a:pPr>
              <a:buClr>
                <a:schemeClr val="accent1"/>
              </a:buClr>
            </a:pPr>
            <a:endParaRPr lang="en-US" sz="2400" u="sng" dirty="0" smtClean="0">
              <a:solidFill>
                <a:schemeClr val="tx1">
                  <a:lumMod val="65000"/>
                  <a:lumOff val="35000"/>
                </a:schemeClr>
              </a:solidFill>
              <a:latin typeface="Calibri" pitchFamily="34" charset="0"/>
            </a:endParaRPr>
          </a:p>
          <a:p>
            <a:pPr marL="914400" indent="-228600">
              <a:buClr>
                <a:schemeClr val="accent1"/>
              </a:buClr>
              <a:buFont typeface="Arial" pitchFamily="34" charset="0"/>
              <a:buChar char="•"/>
            </a:pPr>
            <a:r>
              <a:rPr lang="en-US" sz="2200" dirty="0" smtClean="0">
                <a:solidFill>
                  <a:schemeClr val="tx1">
                    <a:lumMod val="65000"/>
                    <a:lumOff val="35000"/>
                  </a:schemeClr>
                </a:solidFill>
                <a:latin typeface="Calibri" pitchFamily="34" charset="0"/>
              </a:rPr>
              <a:t>Design tenant space</a:t>
            </a:r>
          </a:p>
          <a:p>
            <a:pPr marL="914400" indent="-228600">
              <a:buClr>
                <a:schemeClr val="accent1"/>
              </a:buClr>
              <a:buFont typeface="Arial" pitchFamily="34" charset="0"/>
              <a:buChar char="•"/>
            </a:pPr>
            <a:r>
              <a:rPr lang="en-US" sz="2200" dirty="0" smtClean="0">
                <a:solidFill>
                  <a:schemeClr val="tx1">
                    <a:lumMod val="65000"/>
                    <a:lumOff val="35000"/>
                  </a:schemeClr>
                </a:solidFill>
                <a:latin typeface="Calibri" pitchFamily="34" charset="0"/>
              </a:rPr>
              <a:t>LEED for Commercial Interiors</a:t>
            </a:r>
          </a:p>
          <a:p>
            <a:pPr marL="914400" indent="-228600">
              <a:buClr>
                <a:schemeClr val="accent1"/>
              </a:buClr>
              <a:buFont typeface="Arial" pitchFamily="34" charset="0"/>
              <a:buChar char="•"/>
            </a:pPr>
            <a:r>
              <a:rPr lang="en-US" sz="2200" dirty="0" smtClean="0">
                <a:solidFill>
                  <a:schemeClr val="tx1">
                    <a:lumMod val="65000"/>
                    <a:lumOff val="35000"/>
                  </a:schemeClr>
                </a:solidFill>
                <a:latin typeface="Calibri" pitchFamily="34" charset="0"/>
              </a:rPr>
              <a:t>Material List</a:t>
            </a:r>
          </a:p>
        </p:txBody>
      </p:sp>
      <p:sp>
        <p:nvSpPr>
          <p:cNvPr id="15" name="Subtitle 9"/>
          <p:cNvSpPr txBox="1">
            <a:spLocks/>
          </p:cNvSpPr>
          <p:nvPr/>
        </p:nvSpPr>
        <p:spPr>
          <a:xfrm>
            <a:off x="2362200" y="5715000"/>
            <a:ext cx="3352800" cy="350763"/>
          </a:xfrm>
          <a:prstGeom prst="rect">
            <a:avLst/>
          </a:prstGeom>
        </p:spPr>
        <p:txBody>
          <a:bodyPr vert="horz" numCol="1" anchor="ctr">
            <a:normAutofit fontScale="62500" lnSpcReduction="20000"/>
          </a:bodyPr>
          <a:lstStyle/>
          <a:p>
            <a:pPr marL="0" marR="0" lvl="0" indent="0"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1" i="0" u="none" strike="noStrike" kern="1200" cap="none" spc="0" normalizeH="0" baseline="0" noProof="0" dirty="0" smtClean="0">
                <a:ln>
                  <a:noFill/>
                </a:ln>
                <a:solidFill>
                  <a:srgbClr val="FFFFFF"/>
                </a:solidFill>
                <a:effectLst/>
                <a:uLnTx/>
                <a:uFillTx/>
                <a:latin typeface="+mn-lt"/>
                <a:ea typeface="+mn-ea"/>
                <a:cs typeface="+mn-cs"/>
              </a:rPr>
              <a:t>M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e s t o n e    B u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d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n g   </a:t>
            </a:r>
            <a:r>
              <a:rPr kumimoji="0" lang="en-US" sz="2600" b="1" i="0" u="none" strike="noStrike" kern="1200" cap="none" spc="0" normalizeH="0" noProof="0" dirty="0" smtClean="0">
                <a:ln>
                  <a:noFill/>
                </a:ln>
                <a:solidFill>
                  <a:srgbClr val="FFFFFF"/>
                </a:solidFill>
                <a:effectLst/>
                <a:uLnTx/>
                <a:uFillTx/>
                <a:latin typeface="+mn-lt"/>
                <a:ea typeface="+mn-ea"/>
                <a:cs typeface="+mn-cs"/>
              </a:rPr>
              <a:t> # 4</a:t>
            </a:r>
            <a:endParaRPr kumimoji="0" lang="en-US" sz="2600" b="1" i="0" u="none" strike="noStrike" kern="1200" cap="none" spc="0" normalizeH="0" baseline="0" noProof="0" dirty="0">
              <a:ln>
                <a:noFill/>
              </a:ln>
              <a:solidFill>
                <a:srgbClr val="FFFFFF"/>
              </a:solidFill>
              <a:effectLst/>
              <a:uLnTx/>
              <a:uFillTx/>
              <a:latin typeface="+mn-lt"/>
              <a:ea typeface="+mn-ea"/>
              <a:cs typeface="+mn-cs"/>
            </a:endParaRPr>
          </a:p>
        </p:txBody>
      </p:sp>
      <p:sp>
        <p:nvSpPr>
          <p:cNvPr id="16" name="Subtitle 9"/>
          <p:cNvSpPr txBox="1">
            <a:spLocks/>
          </p:cNvSpPr>
          <p:nvPr/>
        </p:nvSpPr>
        <p:spPr>
          <a:xfrm>
            <a:off x="5791200" y="5715000"/>
            <a:ext cx="3352800" cy="350763"/>
          </a:xfrm>
          <a:prstGeom prst="rect">
            <a:avLst/>
          </a:prstGeom>
        </p:spPr>
        <p:txBody>
          <a:bodyPr vert="horz" numCol="1" anchor="ctr">
            <a:normAutofit/>
          </a:bodyPr>
          <a:lstStyle/>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1600" b="1" i="0" u="none" strike="noStrike" kern="1200" cap="none" spc="0" normalizeH="0" baseline="0" noProof="0" dirty="0" smtClean="0">
                <a:ln>
                  <a:noFill/>
                </a:ln>
                <a:solidFill>
                  <a:srgbClr val="FFFFFF"/>
                </a:solidFill>
                <a:effectLst/>
                <a:uLnTx/>
                <a:uFillTx/>
                <a:latin typeface="+mn-lt"/>
                <a:ea typeface="+mn-ea"/>
                <a:cs typeface="+mn-cs"/>
              </a:rPr>
              <a:t>K r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s t e n    M    H l o p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c k</a:t>
            </a:r>
            <a:endParaRPr kumimoji="0" lang="en-US" sz="1600" b="1" i="0" u="none" strike="noStrike" kern="1200" cap="none" spc="0" normalizeH="0" baseline="0" noProof="0" dirty="0">
              <a:ln>
                <a:noFill/>
              </a:ln>
              <a:solidFill>
                <a:srgbClr val="FFFFFF"/>
              </a:solidFill>
              <a:effectLst/>
              <a:uLnTx/>
              <a:uFillTx/>
              <a:latin typeface="+mn-lt"/>
              <a:ea typeface="+mn-ea"/>
              <a:cs typeface="+mn-cs"/>
            </a:endParaRPr>
          </a:p>
        </p:txBody>
      </p:sp>
      <p:cxnSp>
        <p:nvCxnSpPr>
          <p:cNvPr id="20" name="Straight Connector 19"/>
          <p:cNvCxnSpPr/>
          <p:nvPr/>
        </p:nvCxnSpPr>
        <p:spPr>
          <a:xfrm rot="10800000">
            <a:off x="3695700" y="1066802"/>
            <a:ext cx="3390904" cy="1588"/>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2"/>
          </p:cNvCxnSpPr>
          <p:nvPr/>
        </p:nvCxnSpPr>
        <p:spPr>
          <a:xfrm rot="5400000" flipH="1">
            <a:off x="1847056" y="-705643"/>
            <a:ext cx="1589" cy="36957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8"/>
          <p:cNvSpPr txBox="1">
            <a:spLocks/>
          </p:cNvSpPr>
          <p:nvPr/>
        </p:nvSpPr>
        <p:spPr>
          <a:xfrm>
            <a:off x="304800" y="990600"/>
            <a:ext cx="6781800" cy="381000"/>
          </a:xfrm>
          <a:prstGeom prst="rect">
            <a:avLst/>
          </a:prstGeom>
        </p:spPr>
        <p:txBody>
          <a:bodyPr vert="horz"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all" spc="0" normalizeH="0" baseline="0" noProof="0" dirty="0" smtClean="0">
                <a:ln>
                  <a:noFill/>
                </a:ln>
                <a:solidFill>
                  <a:schemeClr val="tx2"/>
                </a:solidFill>
                <a:effectLst/>
                <a:uLnTx/>
                <a:uFillTx/>
                <a:latin typeface="Calibri" pitchFamily="34" charset="0"/>
                <a:ea typeface="+mj-ea"/>
                <a:cs typeface="+mj-cs"/>
              </a:rPr>
              <a:t>Interior Tenant Fit out</a:t>
            </a:r>
            <a:endParaRPr kumimoji="0" lang="en-US" sz="1600" b="0" i="0" u="none" strike="noStrike" kern="1200" cap="all" spc="0" normalizeH="0" baseline="0" noProof="0" dirty="0">
              <a:ln>
                <a:noFill/>
              </a:ln>
              <a:solidFill>
                <a:schemeClr val="tx2"/>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0" y="5593080"/>
            <a:ext cx="9144000" cy="960120"/>
            <a:chOff x="0" y="2621280"/>
            <a:chExt cx="9144000" cy="960120"/>
          </a:xfrm>
        </p:grpSpPr>
        <p:sp>
          <p:nvSpPr>
            <p:cNvPr id="17" name="Rectangle 16"/>
            <p:cNvSpPr/>
            <p:nvPr/>
          </p:nvSpPr>
          <p:spPr>
            <a:xfrm>
              <a:off x="0" y="2621280"/>
              <a:ext cx="9144000" cy="96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2743200"/>
              <a:ext cx="220980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362200" y="2743200"/>
              <a:ext cx="6781800"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304800" y="533400"/>
            <a:ext cx="6781800" cy="609600"/>
          </a:xfrm>
        </p:spPr>
        <p:txBody>
          <a:bodyPr>
            <a:normAutofit/>
          </a:bodyPr>
          <a:lstStyle/>
          <a:p>
            <a:r>
              <a:rPr lang="en-US" sz="3200" dirty="0" smtClean="0">
                <a:latin typeface="Calibri" pitchFamily="34" charset="0"/>
              </a:rPr>
              <a:t>A r c h I t e c t u r e</a:t>
            </a:r>
            <a:endParaRPr lang="en-US" sz="3200" dirty="0">
              <a:latin typeface="Calibri" pitchFamily="34" charset="0"/>
            </a:endParaRPr>
          </a:p>
        </p:txBody>
      </p:sp>
      <p:sp>
        <p:nvSpPr>
          <p:cNvPr id="10" name="Subtitle 9"/>
          <p:cNvSpPr>
            <a:spLocks noGrp="1"/>
          </p:cNvSpPr>
          <p:nvPr>
            <p:ph type="subTitle" idx="1"/>
          </p:nvPr>
        </p:nvSpPr>
        <p:spPr>
          <a:xfrm>
            <a:off x="2362200" y="6065764"/>
            <a:ext cx="6705600" cy="350763"/>
          </a:xfrm>
        </p:spPr>
        <p:txBody>
          <a:bodyPr>
            <a:normAutofit/>
          </a:bodyPr>
          <a:lstStyle/>
          <a:p>
            <a:pPr algn="ctr"/>
            <a:r>
              <a:rPr lang="en-US" sz="1200" dirty="0" smtClean="0"/>
              <a:t>Construction Management  |  Dr. David Riley  |  Germantown, Maryland  |  April 15, 2008</a:t>
            </a:r>
            <a:endParaRPr lang="en-US" sz="1200" dirty="0"/>
          </a:p>
        </p:txBody>
      </p:sp>
      <p:pic>
        <p:nvPicPr>
          <p:cNvPr id="12" name="Picture 11" descr="ext. rendering.JPG"/>
          <p:cNvPicPr>
            <a:picLocks noChangeAspect="1"/>
          </p:cNvPicPr>
          <p:nvPr/>
        </p:nvPicPr>
        <p:blipFill>
          <a:blip r:embed="rId2" cstate="print"/>
          <a:stretch>
            <a:fillRect/>
          </a:stretch>
        </p:blipFill>
        <p:spPr>
          <a:xfrm>
            <a:off x="7162802" y="304801"/>
            <a:ext cx="1934489" cy="1006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381000" y="1524002"/>
            <a:ext cx="8382000" cy="3185487"/>
          </a:xfrm>
          <a:prstGeom prst="rect">
            <a:avLst/>
          </a:prstGeom>
          <a:noFill/>
        </p:spPr>
        <p:txBody>
          <a:bodyPr wrap="square" rtlCol="0">
            <a:spAutoFit/>
          </a:bodyPr>
          <a:lstStyle/>
          <a:p>
            <a:pPr>
              <a:lnSpc>
                <a:spcPct val="150000"/>
              </a:lnSpc>
            </a:pPr>
            <a:r>
              <a:rPr lang="en-US" sz="2400" u="sng" dirty="0" smtClean="0">
                <a:solidFill>
                  <a:schemeClr val="tx1">
                    <a:lumMod val="65000"/>
                    <a:lumOff val="35000"/>
                  </a:schemeClr>
                </a:solidFill>
                <a:latin typeface="Calibri" pitchFamily="34" charset="0"/>
              </a:rPr>
              <a:t>Procedure</a:t>
            </a:r>
          </a:p>
          <a:p>
            <a:pPr marL="914400" indent="-228600">
              <a:lnSpc>
                <a:spcPct val="150000"/>
              </a:lnSpc>
              <a:buClr>
                <a:schemeClr val="accent1"/>
              </a:buClr>
              <a:buFont typeface="Arial" pitchFamily="34" charset="0"/>
              <a:buChar char="•"/>
            </a:pPr>
            <a:r>
              <a:rPr lang="en-US" sz="2200" dirty="0" smtClean="0">
                <a:solidFill>
                  <a:schemeClr val="tx1">
                    <a:lumMod val="65000"/>
                    <a:lumOff val="35000"/>
                  </a:schemeClr>
                </a:solidFill>
                <a:latin typeface="Calibri" pitchFamily="34" charset="0"/>
              </a:rPr>
              <a:t>Interview client; </a:t>
            </a:r>
            <a:r>
              <a:rPr lang="en-US" sz="2200" dirty="0" err="1" smtClean="0">
                <a:solidFill>
                  <a:schemeClr val="tx1">
                    <a:lumMod val="65000"/>
                    <a:lumOff val="35000"/>
                  </a:schemeClr>
                </a:solidFill>
                <a:latin typeface="Calibri" pitchFamily="34" charset="0"/>
              </a:rPr>
              <a:t>WeatherBug</a:t>
            </a:r>
            <a:r>
              <a:rPr lang="en-US" sz="2200" dirty="0" smtClean="0">
                <a:solidFill>
                  <a:schemeClr val="tx1">
                    <a:lumMod val="65000"/>
                    <a:lumOff val="35000"/>
                  </a:schemeClr>
                </a:solidFill>
                <a:latin typeface="Calibri" pitchFamily="34" charset="0"/>
              </a:rPr>
              <a:t> ®</a:t>
            </a:r>
          </a:p>
          <a:p>
            <a:pPr marL="914400" indent="-228600">
              <a:lnSpc>
                <a:spcPct val="150000"/>
              </a:lnSpc>
              <a:buClr>
                <a:schemeClr val="accent1"/>
              </a:buClr>
              <a:buFont typeface="Arial" pitchFamily="34" charset="0"/>
              <a:buChar char="•"/>
            </a:pPr>
            <a:r>
              <a:rPr lang="en-US" sz="2200" dirty="0" smtClean="0">
                <a:solidFill>
                  <a:schemeClr val="tx1">
                    <a:lumMod val="65000"/>
                    <a:lumOff val="35000"/>
                  </a:schemeClr>
                </a:solidFill>
                <a:latin typeface="Calibri" pitchFamily="34" charset="0"/>
              </a:rPr>
              <a:t>Design space</a:t>
            </a:r>
          </a:p>
          <a:p>
            <a:pPr marL="914400" indent="-228600">
              <a:lnSpc>
                <a:spcPct val="150000"/>
              </a:lnSpc>
              <a:buClr>
                <a:schemeClr val="accent1"/>
              </a:buClr>
              <a:buFont typeface="Arial" pitchFamily="34" charset="0"/>
              <a:buChar char="•"/>
            </a:pPr>
            <a:r>
              <a:rPr lang="en-US" sz="2200" dirty="0" smtClean="0">
                <a:solidFill>
                  <a:schemeClr val="tx1">
                    <a:lumMod val="65000"/>
                    <a:lumOff val="35000"/>
                  </a:schemeClr>
                </a:solidFill>
                <a:latin typeface="Calibri" pitchFamily="34" charset="0"/>
              </a:rPr>
              <a:t>Receive input</a:t>
            </a:r>
          </a:p>
          <a:p>
            <a:pPr marL="914400" indent="-228600">
              <a:lnSpc>
                <a:spcPct val="150000"/>
              </a:lnSpc>
              <a:buClr>
                <a:schemeClr val="accent1"/>
              </a:buClr>
              <a:buFont typeface="Arial" pitchFamily="34" charset="0"/>
              <a:buChar char="•"/>
            </a:pPr>
            <a:r>
              <a:rPr lang="en-US" sz="2200" dirty="0" smtClean="0">
                <a:solidFill>
                  <a:schemeClr val="tx1">
                    <a:lumMod val="65000"/>
                    <a:lumOff val="35000"/>
                  </a:schemeClr>
                </a:solidFill>
                <a:latin typeface="Calibri" pitchFamily="34" charset="0"/>
              </a:rPr>
              <a:t>Make changes</a:t>
            </a:r>
          </a:p>
          <a:p>
            <a:pPr marL="914400" indent="-228600">
              <a:lnSpc>
                <a:spcPct val="150000"/>
              </a:lnSpc>
              <a:buClr>
                <a:schemeClr val="accent1"/>
              </a:buClr>
              <a:buFont typeface="Arial" pitchFamily="34" charset="0"/>
              <a:buChar char="•"/>
            </a:pPr>
            <a:r>
              <a:rPr lang="en-US" sz="2200" dirty="0" smtClean="0">
                <a:solidFill>
                  <a:schemeClr val="tx1">
                    <a:lumMod val="65000"/>
                    <a:lumOff val="35000"/>
                  </a:schemeClr>
                </a:solidFill>
                <a:latin typeface="Calibri" pitchFamily="34" charset="0"/>
              </a:rPr>
              <a:t>Choose materials</a:t>
            </a:r>
          </a:p>
        </p:txBody>
      </p:sp>
      <p:sp>
        <p:nvSpPr>
          <p:cNvPr id="15" name="Subtitle 9"/>
          <p:cNvSpPr txBox="1">
            <a:spLocks/>
          </p:cNvSpPr>
          <p:nvPr/>
        </p:nvSpPr>
        <p:spPr>
          <a:xfrm>
            <a:off x="2362200" y="5715000"/>
            <a:ext cx="3352800" cy="350763"/>
          </a:xfrm>
          <a:prstGeom prst="rect">
            <a:avLst/>
          </a:prstGeom>
        </p:spPr>
        <p:txBody>
          <a:bodyPr vert="horz" numCol="1" anchor="ctr">
            <a:normAutofit fontScale="62500" lnSpcReduction="20000"/>
          </a:bodyPr>
          <a:lstStyle/>
          <a:p>
            <a:pPr marL="0" marR="0" lvl="0" indent="0"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1" i="0" u="none" strike="noStrike" kern="1200" cap="none" spc="0" normalizeH="0" baseline="0" noProof="0" dirty="0" smtClean="0">
                <a:ln>
                  <a:noFill/>
                </a:ln>
                <a:solidFill>
                  <a:srgbClr val="FFFFFF"/>
                </a:solidFill>
                <a:effectLst/>
                <a:uLnTx/>
                <a:uFillTx/>
                <a:latin typeface="+mn-lt"/>
                <a:ea typeface="+mn-ea"/>
                <a:cs typeface="+mn-cs"/>
              </a:rPr>
              <a:t>M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e s t o n e    B u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d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n g   </a:t>
            </a:r>
            <a:r>
              <a:rPr kumimoji="0" lang="en-US" sz="2600" b="1" i="0" u="none" strike="noStrike" kern="1200" cap="none" spc="0" normalizeH="0" noProof="0" dirty="0" smtClean="0">
                <a:ln>
                  <a:noFill/>
                </a:ln>
                <a:solidFill>
                  <a:srgbClr val="FFFFFF"/>
                </a:solidFill>
                <a:effectLst/>
                <a:uLnTx/>
                <a:uFillTx/>
                <a:latin typeface="+mn-lt"/>
                <a:ea typeface="+mn-ea"/>
                <a:cs typeface="+mn-cs"/>
              </a:rPr>
              <a:t> # 4</a:t>
            </a:r>
            <a:endParaRPr kumimoji="0" lang="en-US" sz="2600" b="1" i="0" u="none" strike="noStrike" kern="1200" cap="none" spc="0" normalizeH="0" baseline="0" noProof="0" dirty="0">
              <a:ln>
                <a:noFill/>
              </a:ln>
              <a:solidFill>
                <a:srgbClr val="FFFFFF"/>
              </a:solidFill>
              <a:effectLst/>
              <a:uLnTx/>
              <a:uFillTx/>
              <a:latin typeface="+mn-lt"/>
              <a:ea typeface="+mn-ea"/>
              <a:cs typeface="+mn-cs"/>
            </a:endParaRPr>
          </a:p>
        </p:txBody>
      </p:sp>
      <p:sp>
        <p:nvSpPr>
          <p:cNvPr id="16" name="Subtitle 9"/>
          <p:cNvSpPr txBox="1">
            <a:spLocks/>
          </p:cNvSpPr>
          <p:nvPr/>
        </p:nvSpPr>
        <p:spPr>
          <a:xfrm>
            <a:off x="5791200" y="5715000"/>
            <a:ext cx="3352800" cy="350763"/>
          </a:xfrm>
          <a:prstGeom prst="rect">
            <a:avLst/>
          </a:prstGeom>
        </p:spPr>
        <p:txBody>
          <a:bodyPr vert="horz" numCol="1" anchor="ctr">
            <a:normAutofit/>
          </a:bodyPr>
          <a:lstStyle/>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1600" b="1" i="0" u="none" strike="noStrike" kern="1200" cap="none" spc="0" normalizeH="0" baseline="0" noProof="0" dirty="0" smtClean="0">
                <a:ln>
                  <a:noFill/>
                </a:ln>
                <a:solidFill>
                  <a:srgbClr val="FFFFFF"/>
                </a:solidFill>
                <a:effectLst/>
                <a:uLnTx/>
                <a:uFillTx/>
                <a:latin typeface="+mn-lt"/>
                <a:ea typeface="+mn-ea"/>
                <a:cs typeface="+mn-cs"/>
              </a:rPr>
              <a:t>K r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s t e n    M    H l o p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c k</a:t>
            </a:r>
            <a:endParaRPr kumimoji="0" lang="en-US" sz="1600" b="1" i="0" u="none" strike="noStrike" kern="1200" cap="none" spc="0" normalizeH="0" baseline="0" noProof="0" dirty="0">
              <a:ln>
                <a:noFill/>
              </a:ln>
              <a:solidFill>
                <a:srgbClr val="FFFFFF"/>
              </a:solidFill>
              <a:effectLst/>
              <a:uLnTx/>
              <a:uFillTx/>
              <a:latin typeface="+mn-lt"/>
              <a:ea typeface="+mn-ea"/>
              <a:cs typeface="+mn-cs"/>
            </a:endParaRPr>
          </a:p>
        </p:txBody>
      </p:sp>
      <p:cxnSp>
        <p:nvCxnSpPr>
          <p:cNvPr id="20" name="Straight Connector 19"/>
          <p:cNvCxnSpPr/>
          <p:nvPr/>
        </p:nvCxnSpPr>
        <p:spPr>
          <a:xfrm rot="10800000">
            <a:off x="3695700" y="1066802"/>
            <a:ext cx="3390904" cy="1588"/>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2"/>
          </p:cNvCxnSpPr>
          <p:nvPr/>
        </p:nvCxnSpPr>
        <p:spPr>
          <a:xfrm rot="5400000" flipH="1">
            <a:off x="1847056" y="-705643"/>
            <a:ext cx="1589" cy="36957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8"/>
          <p:cNvSpPr txBox="1">
            <a:spLocks/>
          </p:cNvSpPr>
          <p:nvPr/>
        </p:nvSpPr>
        <p:spPr>
          <a:xfrm>
            <a:off x="304800" y="990600"/>
            <a:ext cx="6781800" cy="381000"/>
          </a:xfrm>
          <a:prstGeom prst="rect">
            <a:avLst/>
          </a:prstGeom>
        </p:spPr>
        <p:txBody>
          <a:bodyPr vert="horz"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all" spc="0" normalizeH="0" baseline="0" noProof="0" dirty="0" smtClean="0">
                <a:ln>
                  <a:noFill/>
                </a:ln>
                <a:solidFill>
                  <a:schemeClr val="tx2"/>
                </a:solidFill>
                <a:effectLst/>
                <a:uLnTx/>
                <a:uFillTx/>
                <a:latin typeface="Calibri" pitchFamily="34" charset="0"/>
                <a:ea typeface="+mj-ea"/>
                <a:cs typeface="+mj-cs"/>
              </a:rPr>
              <a:t>Interior Tenant Fit out</a:t>
            </a:r>
            <a:endParaRPr kumimoji="0" lang="en-US" sz="1600" b="0" i="0" u="none" strike="noStrike" kern="1200" cap="all" spc="0" normalizeH="0" baseline="0" noProof="0" dirty="0">
              <a:ln>
                <a:noFill/>
              </a:ln>
              <a:solidFill>
                <a:schemeClr val="tx2"/>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0" y="5593080"/>
            <a:ext cx="9144000" cy="960120"/>
            <a:chOff x="0" y="2621280"/>
            <a:chExt cx="9144000" cy="960120"/>
          </a:xfrm>
        </p:grpSpPr>
        <p:sp>
          <p:nvSpPr>
            <p:cNvPr id="17" name="Rectangle 16"/>
            <p:cNvSpPr/>
            <p:nvPr/>
          </p:nvSpPr>
          <p:spPr>
            <a:xfrm>
              <a:off x="0" y="2621280"/>
              <a:ext cx="9144000" cy="96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2743200"/>
              <a:ext cx="220980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362200" y="2743200"/>
              <a:ext cx="6781800"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304800" y="533400"/>
            <a:ext cx="6781800" cy="609600"/>
          </a:xfrm>
        </p:spPr>
        <p:txBody>
          <a:bodyPr>
            <a:normAutofit/>
          </a:bodyPr>
          <a:lstStyle/>
          <a:p>
            <a:r>
              <a:rPr lang="en-US" sz="3200" dirty="0" smtClean="0">
                <a:latin typeface="Calibri" pitchFamily="34" charset="0"/>
              </a:rPr>
              <a:t>A r c h I t e c t u r e</a:t>
            </a:r>
            <a:endParaRPr lang="en-US" sz="3200" dirty="0">
              <a:latin typeface="Calibri" pitchFamily="34" charset="0"/>
            </a:endParaRPr>
          </a:p>
        </p:txBody>
      </p:sp>
      <p:sp>
        <p:nvSpPr>
          <p:cNvPr id="10" name="Subtitle 9"/>
          <p:cNvSpPr>
            <a:spLocks noGrp="1"/>
          </p:cNvSpPr>
          <p:nvPr>
            <p:ph type="subTitle" idx="1"/>
          </p:nvPr>
        </p:nvSpPr>
        <p:spPr>
          <a:xfrm>
            <a:off x="2362200" y="6065764"/>
            <a:ext cx="6705600" cy="350763"/>
          </a:xfrm>
        </p:spPr>
        <p:txBody>
          <a:bodyPr>
            <a:normAutofit/>
          </a:bodyPr>
          <a:lstStyle/>
          <a:p>
            <a:pPr algn="ctr"/>
            <a:r>
              <a:rPr lang="en-US" sz="1200" dirty="0" smtClean="0"/>
              <a:t>Construction Management  |  Dr. David Riley  |  Germantown, Maryland  |  April 15, 2008</a:t>
            </a:r>
            <a:endParaRPr lang="en-US" sz="1200" dirty="0"/>
          </a:p>
        </p:txBody>
      </p:sp>
      <p:pic>
        <p:nvPicPr>
          <p:cNvPr id="12" name="Picture 11" descr="ext. rendering.JPG"/>
          <p:cNvPicPr>
            <a:picLocks noChangeAspect="1"/>
          </p:cNvPicPr>
          <p:nvPr/>
        </p:nvPicPr>
        <p:blipFill>
          <a:blip r:embed="rId2" cstate="print"/>
          <a:stretch>
            <a:fillRect/>
          </a:stretch>
        </p:blipFill>
        <p:spPr>
          <a:xfrm>
            <a:off x="7162802" y="304801"/>
            <a:ext cx="1934489" cy="1006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381000" y="1524001"/>
            <a:ext cx="8382000" cy="3508653"/>
          </a:xfrm>
          <a:prstGeom prst="rect">
            <a:avLst/>
          </a:prstGeom>
          <a:noFill/>
        </p:spPr>
        <p:txBody>
          <a:bodyPr wrap="square" numCol="2" rtlCol="0">
            <a:spAutoFit/>
          </a:bodyPr>
          <a:lstStyle/>
          <a:p>
            <a:r>
              <a:rPr lang="en-US" sz="2400" u="sng" dirty="0" smtClean="0">
                <a:solidFill>
                  <a:schemeClr val="tx1">
                    <a:lumMod val="65000"/>
                    <a:lumOff val="35000"/>
                  </a:schemeClr>
                </a:solidFill>
                <a:latin typeface="Calibri" pitchFamily="34" charset="0"/>
              </a:rPr>
              <a:t>Space Requirements</a:t>
            </a:r>
          </a:p>
          <a:p>
            <a:endParaRPr lang="en-US" sz="2400" u="sng" dirty="0" smtClean="0">
              <a:solidFill>
                <a:schemeClr val="tx1">
                  <a:lumMod val="65000"/>
                  <a:lumOff val="35000"/>
                </a:schemeClr>
              </a:solidFill>
              <a:latin typeface="Calibri" pitchFamily="34" charset="0"/>
            </a:endParaRPr>
          </a:p>
          <a:p>
            <a:pPr marL="914400" indent="-228600">
              <a:buClr>
                <a:schemeClr val="accent1"/>
              </a:buClr>
              <a:buFont typeface="Arial" pitchFamily="34" charset="0"/>
              <a:buChar char="•"/>
            </a:pPr>
            <a:r>
              <a:rPr lang="en-US" sz="2200" dirty="0" smtClean="0">
                <a:solidFill>
                  <a:schemeClr val="tx1">
                    <a:lumMod val="65000"/>
                    <a:lumOff val="35000"/>
                  </a:schemeClr>
                </a:solidFill>
                <a:latin typeface="Calibri" pitchFamily="34" charset="0"/>
              </a:rPr>
              <a:t>Learning Center</a:t>
            </a:r>
          </a:p>
          <a:p>
            <a:pPr marL="914400" indent="-228600">
              <a:buClr>
                <a:schemeClr val="accent1"/>
              </a:buClr>
              <a:buFont typeface="Arial" pitchFamily="34" charset="0"/>
              <a:buChar char="•"/>
            </a:pPr>
            <a:r>
              <a:rPr lang="en-US" sz="2200" dirty="0" smtClean="0">
                <a:solidFill>
                  <a:schemeClr val="tx1">
                    <a:lumMod val="65000"/>
                    <a:lumOff val="35000"/>
                  </a:schemeClr>
                </a:solidFill>
                <a:latin typeface="Calibri" pitchFamily="34" charset="0"/>
              </a:rPr>
              <a:t>2</a:t>
            </a:r>
            <a:r>
              <a:rPr lang="en-US" sz="2200" baseline="30000" dirty="0" smtClean="0">
                <a:solidFill>
                  <a:schemeClr val="tx1">
                    <a:lumMod val="65000"/>
                    <a:lumOff val="35000"/>
                  </a:schemeClr>
                </a:solidFill>
                <a:latin typeface="Calibri" pitchFamily="34" charset="0"/>
              </a:rPr>
              <a:t>nd</a:t>
            </a:r>
            <a:r>
              <a:rPr lang="en-US" sz="2200" dirty="0" smtClean="0">
                <a:solidFill>
                  <a:schemeClr val="tx1">
                    <a:lumMod val="65000"/>
                    <a:lumOff val="35000"/>
                  </a:schemeClr>
                </a:solidFill>
                <a:latin typeface="Calibri" pitchFamily="34" charset="0"/>
              </a:rPr>
              <a:t> Floor</a:t>
            </a:r>
          </a:p>
          <a:p>
            <a:pPr marL="914400" indent="-228600">
              <a:buClr>
                <a:schemeClr val="accent1"/>
              </a:buClr>
              <a:buFont typeface="Arial" pitchFamily="34" charset="0"/>
              <a:buChar char="•"/>
            </a:pPr>
            <a:r>
              <a:rPr lang="en-US" sz="2200" dirty="0" smtClean="0">
                <a:solidFill>
                  <a:schemeClr val="tx1">
                    <a:lumMod val="65000"/>
                    <a:lumOff val="35000"/>
                  </a:schemeClr>
                </a:solidFill>
                <a:latin typeface="Calibri" pitchFamily="34" charset="0"/>
              </a:rPr>
              <a:t>6,500 SF – 7,000 SF</a:t>
            </a:r>
          </a:p>
          <a:p>
            <a:pPr marL="914400" indent="-228600">
              <a:buClr>
                <a:schemeClr val="accent1"/>
              </a:buClr>
              <a:buFont typeface="Arial" pitchFamily="34" charset="0"/>
              <a:buChar char="•"/>
            </a:pPr>
            <a:endParaRPr lang="en-US" sz="2200" dirty="0" smtClean="0">
              <a:solidFill>
                <a:schemeClr val="tx1">
                  <a:lumMod val="65000"/>
                  <a:lumOff val="35000"/>
                </a:schemeClr>
              </a:solidFill>
              <a:latin typeface="Calibri" pitchFamily="34" charset="0"/>
            </a:endParaRPr>
          </a:p>
          <a:p>
            <a:pPr marL="914400" indent="-228600">
              <a:buClr>
                <a:schemeClr val="accent1"/>
              </a:buClr>
              <a:buFont typeface="Arial" pitchFamily="34" charset="0"/>
              <a:buChar char="•"/>
            </a:pPr>
            <a:endParaRPr lang="en-US" sz="2200" dirty="0" smtClean="0">
              <a:solidFill>
                <a:schemeClr val="tx1">
                  <a:lumMod val="65000"/>
                  <a:lumOff val="35000"/>
                </a:schemeClr>
              </a:solidFill>
              <a:latin typeface="Calibri" pitchFamily="34" charset="0"/>
            </a:endParaRPr>
          </a:p>
          <a:p>
            <a:pPr marL="914400" indent="-228600">
              <a:buClr>
                <a:schemeClr val="accent1"/>
              </a:buClr>
              <a:buFont typeface="Arial" pitchFamily="34" charset="0"/>
              <a:buChar char="•"/>
            </a:pPr>
            <a:endParaRPr lang="en-US" sz="2200" dirty="0" smtClean="0">
              <a:solidFill>
                <a:schemeClr val="tx1">
                  <a:lumMod val="65000"/>
                  <a:lumOff val="35000"/>
                </a:schemeClr>
              </a:solidFill>
              <a:latin typeface="Calibri" pitchFamily="34" charset="0"/>
            </a:endParaRPr>
          </a:p>
          <a:p>
            <a:pPr marL="914400" indent="-228600">
              <a:buClr>
                <a:schemeClr val="accent1"/>
              </a:buClr>
              <a:buFont typeface="Arial" pitchFamily="34" charset="0"/>
              <a:buChar char="•"/>
            </a:pPr>
            <a:endParaRPr lang="en-US" sz="2200" dirty="0" smtClean="0">
              <a:solidFill>
                <a:schemeClr val="tx1">
                  <a:lumMod val="65000"/>
                  <a:lumOff val="35000"/>
                </a:schemeClr>
              </a:solidFill>
              <a:latin typeface="Calibri" pitchFamily="34" charset="0"/>
            </a:endParaRPr>
          </a:p>
          <a:p>
            <a:pPr marL="914400" indent="-228600">
              <a:buClr>
                <a:schemeClr val="accent1"/>
              </a:buClr>
              <a:buFont typeface="Arial" pitchFamily="34" charset="0"/>
              <a:buChar char="•"/>
            </a:pPr>
            <a:endParaRPr lang="en-US" sz="2200" dirty="0" smtClean="0">
              <a:solidFill>
                <a:schemeClr val="tx1">
                  <a:lumMod val="65000"/>
                  <a:lumOff val="35000"/>
                </a:schemeClr>
              </a:solidFill>
              <a:latin typeface="Calibri" pitchFamily="34" charset="0"/>
            </a:endParaRPr>
          </a:p>
          <a:p>
            <a:pPr marL="914400" indent="-228600">
              <a:buClr>
                <a:schemeClr val="accent1"/>
              </a:buClr>
              <a:buFont typeface="Arial" pitchFamily="34" charset="0"/>
              <a:buChar char="•"/>
            </a:pPr>
            <a:endParaRPr lang="en-US" sz="2200" dirty="0" smtClean="0">
              <a:solidFill>
                <a:schemeClr val="tx1">
                  <a:lumMod val="65000"/>
                  <a:lumOff val="35000"/>
                </a:schemeClr>
              </a:solidFill>
              <a:latin typeface="Calibri" pitchFamily="34" charset="0"/>
            </a:endParaRPr>
          </a:p>
          <a:p>
            <a:pPr marL="914400" indent="-228600">
              <a:buClr>
                <a:schemeClr val="accent1"/>
              </a:buClr>
            </a:pPr>
            <a:endParaRPr lang="en-US" sz="2200" dirty="0" smtClean="0">
              <a:solidFill>
                <a:schemeClr val="tx1">
                  <a:lumMod val="65000"/>
                  <a:lumOff val="35000"/>
                </a:schemeClr>
              </a:solidFill>
              <a:latin typeface="Calibri" pitchFamily="34" charset="0"/>
            </a:endParaRPr>
          </a:p>
          <a:p>
            <a:pPr marL="914400" indent="-228600">
              <a:buClr>
                <a:schemeClr val="accent1"/>
              </a:buClr>
              <a:buFont typeface="Arial" pitchFamily="34" charset="0"/>
              <a:buChar char="•"/>
            </a:pPr>
            <a:r>
              <a:rPr lang="en-US" sz="2200" dirty="0" smtClean="0">
                <a:solidFill>
                  <a:schemeClr val="tx1">
                    <a:lumMod val="65000"/>
                    <a:lumOff val="35000"/>
                  </a:schemeClr>
                </a:solidFill>
                <a:latin typeface="Calibri" pitchFamily="34" charset="0"/>
              </a:rPr>
              <a:t>2 Classrooms</a:t>
            </a:r>
          </a:p>
          <a:p>
            <a:pPr marL="914400" indent="-228600">
              <a:buClr>
                <a:schemeClr val="accent1"/>
              </a:buClr>
              <a:buFont typeface="Arial" pitchFamily="34" charset="0"/>
              <a:buChar char="•"/>
            </a:pPr>
            <a:r>
              <a:rPr lang="en-US" sz="2200" dirty="0" smtClean="0">
                <a:solidFill>
                  <a:schemeClr val="tx1">
                    <a:lumMod val="65000"/>
                    <a:lumOff val="35000"/>
                  </a:schemeClr>
                </a:solidFill>
                <a:latin typeface="Calibri" pitchFamily="34" charset="0"/>
              </a:rPr>
              <a:t>2 Conference Rooms</a:t>
            </a:r>
          </a:p>
          <a:p>
            <a:pPr marL="914400" indent="-228600">
              <a:buClr>
                <a:schemeClr val="accent1"/>
              </a:buClr>
              <a:buFont typeface="Arial" pitchFamily="34" charset="0"/>
              <a:buChar char="•"/>
            </a:pPr>
            <a:r>
              <a:rPr lang="en-US" sz="2200" dirty="0" smtClean="0">
                <a:solidFill>
                  <a:schemeClr val="tx1">
                    <a:lumMod val="65000"/>
                    <a:lumOff val="35000"/>
                  </a:schemeClr>
                </a:solidFill>
                <a:latin typeface="Calibri" pitchFamily="34" charset="0"/>
              </a:rPr>
              <a:t>6 Offices</a:t>
            </a:r>
          </a:p>
          <a:p>
            <a:pPr marL="914400" indent="-228600">
              <a:buClr>
                <a:schemeClr val="accent1"/>
              </a:buClr>
              <a:buFont typeface="Arial" pitchFamily="34" charset="0"/>
              <a:buChar char="•"/>
            </a:pPr>
            <a:r>
              <a:rPr lang="en-US" sz="2200" dirty="0" smtClean="0">
                <a:solidFill>
                  <a:schemeClr val="tx1">
                    <a:lumMod val="65000"/>
                    <a:lumOff val="35000"/>
                  </a:schemeClr>
                </a:solidFill>
                <a:latin typeface="Calibri" pitchFamily="34" charset="0"/>
              </a:rPr>
              <a:t>14 </a:t>
            </a:r>
            <a:r>
              <a:rPr lang="en-US" sz="2200" dirty="0" smtClean="0">
                <a:solidFill>
                  <a:schemeClr val="tx1">
                    <a:lumMod val="65000"/>
                    <a:lumOff val="35000"/>
                  </a:schemeClr>
                </a:solidFill>
                <a:latin typeface="Calibri" pitchFamily="34" charset="0"/>
              </a:rPr>
              <a:t>Cubicles</a:t>
            </a:r>
          </a:p>
          <a:p>
            <a:pPr marL="914400" indent="-228600">
              <a:buClr>
                <a:schemeClr val="accent1"/>
              </a:buClr>
              <a:buFont typeface="Arial" pitchFamily="34" charset="0"/>
              <a:buChar char="•"/>
            </a:pPr>
            <a:r>
              <a:rPr lang="en-US" sz="2200" dirty="0" smtClean="0">
                <a:solidFill>
                  <a:schemeClr val="tx1">
                    <a:lumMod val="65000"/>
                    <a:lumOff val="35000"/>
                  </a:schemeClr>
                </a:solidFill>
                <a:latin typeface="Calibri" pitchFamily="34" charset="0"/>
              </a:rPr>
              <a:t>Copy/File/Fax</a:t>
            </a:r>
          </a:p>
          <a:p>
            <a:pPr marL="914400" indent="-228600">
              <a:buClr>
                <a:schemeClr val="accent1"/>
              </a:buClr>
              <a:buFont typeface="Arial" pitchFamily="34" charset="0"/>
              <a:buChar char="•"/>
            </a:pPr>
            <a:r>
              <a:rPr lang="en-US" sz="2200" dirty="0" smtClean="0">
                <a:solidFill>
                  <a:schemeClr val="tx1">
                    <a:lumMod val="65000"/>
                    <a:lumOff val="35000"/>
                  </a:schemeClr>
                </a:solidFill>
                <a:latin typeface="Calibri" pitchFamily="34" charset="0"/>
              </a:rPr>
              <a:t>Lounge</a:t>
            </a:r>
          </a:p>
          <a:p>
            <a:pPr marL="914400" indent="-228600">
              <a:buClr>
                <a:schemeClr val="accent1"/>
              </a:buClr>
              <a:buFont typeface="Arial" pitchFamily="34" charset="0"/>
              <a:buChar char="•"/>
            </a:pPr>
            <a:r>
              <a:rPr lang="en-US" sz="2200" dirty="0" smtClean="0">
                <a:solidFill>
                  <a:schemeClr val="tx1">
                    <a:lumMod val="65000"/>
                    <a:lumOff val="35000"/>
                  </a:schemeClr>
                </a:solidFill>
                <a:latin typeface="Calibri" pitchFamily="34" charset="0"/>
              </a:rPr>
              <a:t>Reception Area</a:t>
            </a:r>
          </a:p>
        </p:txBody>
      </p:sp>
      <p:sp>
        <p:nvSpPr>
          <p:cNvPr id="15" name="Subtitle 9"/>
          <p:cNvSpPr txBox="1">
            <a:spLocks/>
          </p:cNvSpPr>
          <p:nvPr/>
        </p:nvSpPr>
        <p:spPr>
          <a:xfrm>
            <a:off x="2362200" y="5715000"/>
            <a:ext cx="3352800" cy="350763"/>
          </a:xfrm>
          <a:prstGeom prst="rect">
            <a:avLst/>
          </a:prstGeom>
        </p:spPr>
        <p:txBody>
          <a:bodyPr vert="horz" numCol="1" anchor="ctr">
            <a:normAutofit fontScale="62500" lnSpcReduction="20000"/>
          </a:bodyPr>
          <a:lstStyle/>
          <a:p>
            <a:pPr marL="0" marR="0" lvl="0" indent="0"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1" i="0" u="none" strike="noStrike" kern="1200" cap="none" spc="0" normalizeH="0" baseline="0" noProof="0" dirty="0" smtClean="0">
                <a:ln>
                  <a:noFill/>
                </a:ln>
                <a:solidFill>
                  <a:srgbClr val="FFFFFF"/>
                </a:solidFill>
                <a:effectLst/>
                <a:uLnTx/>
                <a:uFillTx/>
                <a:latin typeface="+mn-lt"/>
                <a:ea typeface="+mn-ea"/>
                <a:cs typeface="+mn-cs"/>
              </a:rPr>
              <a:t>M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e s t o n e    B u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d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n g   </a:t>
            </a:r>
            <a:r>
              <a:rPr kumimoji="0" lang="en-US" sz="2600" b="1" i="0" u="none" strike="noStrike" kern="1200" cap="none" spc="0" normalizeH="0" noProof="0" dirty="0" smtClean="0">
                <a:ln>
                  <a:noFill/>
                </a:ln>
                <a:solidFill>
                  <a:srgbClr val="FFFFFF"/>
                </a:solidFill>
                <a:effectLst/>
                <a:uLnTx/>
                <a:uFillTx/>
                <a:latin typeface="+mn-lt"/>
                <a:ea typeface="+mn-ea"/>
                <a:cs typeface="+mn-cs"/>
              </a:rPr>
              <a:t> # 4</a:t>
            </a:r>
            <a:endParaRPr kumimoji="0" lang="en-US" sz="2600" b="1" i="0" u="none" strike="noStrike" kern="1200" cap="none" spc="0" normalizeH="0" baseline="0" noProof="0" dirty="0">
              <a:ln>
                <a:noFill/>
              </a:ln>
              <a:solidFill>
                <a:srgbClr val="FFFFFF"/>
              </a:solidFill>
              <a:effectLst/>
              <a:uLnTx/>
              <a:uFillTx/>
              <a:latin typeface="+mn-lt"/>
              <a:ea typeface="+mn-ea"/>
              <a:cs typeface="+mn-cs"/>
            </a:endParaRPr>
          </a:p>
        </p:txBody>
      </p:sp>
      <p:sp>
        <p:nvSpPr>
          <p:cNvPr id="16" name="Subtitle 9"/>
          <p:cNvSpPr txBox="1">
            <a:spLocks/>
          </p:cNvSpPr>
          <p:nvPr/>
        </p:nvSpPr>
        <p:spPr>
          <a:xfrm>
            <a:off x="5791200" y="5715000"/>
            <a:ext cx="3352800" cy="350763"/>
          </a:xfrm>
          <a:prstGeom prst="rect">
            <a:avLst/>
          </a:prstGeom>
        </p:spPr>
        <p:txBody>
          <a:bodyPr vert="horz" numCol="1" anchor="ctr">
            <a:normAutofit/>
          </a:bodyPr>
          <a:lstStyle/>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1600" b="1" i="0" u="none" strike="noStrike" kern="1200" cap="none" spc="0" normalizeH="0" baseline="0" noProof="0" dirty="0" smtClean="0">
                <a:ln>
                  <a:noFill/>
                </a:ln>
                <a:solidFill>
                  <a:srgbClr val="FFFFFF"/>
                </a:solidFill>
                <a:effectLst/>
                <a:uLnTx/>
                <a:uFillTx/>
                <a:latin typeface="+mn-lt"/>
                <a:ea typeface="+mn-ea"/>
                <a:cs typeface="+mn-cs"/>
              </a:rPr>
              <a:t>K r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s t e n    M    H l o p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c k</a:t>
            </a:r>
            <a:endParaRPr kumimoji="0" lang="en-US" sz="1600" b="1" i="0" u="none" strike="noStrike" kern="1200" cap="none" spc="0" normalizeH="0" baseline="0" noProof="0" dirty="0">
              <a:ln>
                <a:noFill/>
              </a:ln>
              <a:solidFill>
                <a:srgbClr val="FFFFFF"/>
              </a:solidFill>
              <a:effectLst/>
              <a:uLnTx/>
              <a:uFillTx/>
              <a:latin typeface="+mn-lt"/>
              <a:ea typeface="+mn-ea"/>
              <a:cs typeface="+mn-cs"/>
            </a:endParaRPr>
          </a:p>
        </p:txBody>
      </p:sp>
      <p:cxnSp>
        <p:nvCxnSpPr>
          <p:cNvPr id="20" name="Straight Connector 19"/>
          <p:cNvCxnSpPr/>
          <p:nvPr/>
        </p:nvCxnSpPr>
        <p:spPr>
          <a:xfrm rot="10800000">
            <a:off x="3695700" y="1066802"/>
            <a:ext cx="3390904" cy="1588"/>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2"/>
          </p:cNvCxnSpPr>
          <p:nvPr/>
        </p:nvCxnSpPr>
        <p:spPr>
          <a:xfrm rot="5400000" flipH="1">
            <a:off x="1847056" y="-705643"/>
            <a:ext cx="1589" cy="36957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8"/>
          <p:cNvSpPr txBox="1">
            <a:spLocks/>
          </p:cNvSpPr>
          <p:nvPr/>
        </p:nvSpPr>
        <p:spPr>
          <a:xfrm>
            <a:off x="304800" y="990600"/>
            <a:ext cx="6781800" cy="381000"/>
          </a:xfrm>
          <a:prstGeom prst="rect">
            <a:avLst/>
          </a:prstGeom>
        </p:spPr>
        <p:txBody>
          <a:bodyPr vert="horz"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all" spc="0" normalizeH="0" baseline="0" noProof="0" dirty="0" smtClean="0">
                <a:ln>
                  <a:noFill/>
                </a:ln>
                <a:solidFill>
                  <a:schemeClr val="tx2"/>
                </a:solidFill>
                <a:effectLst/>
                <a:uLnTx/>
                <a:uFillTx/>
                <a:latin typeface="Calibri" pitchFamily="34" charset="0"/>
                <a:ea typeface="+mj-ea"/>
                <a:cs typeface="+mj-cs"/>
              </a:rPr>
              <a:t>Interior Tenant Fit out</a:t>
            </a:r>
            <a:endParaRPr kumimoji="0" lang="en-US" sz="1600" b="0" i="0" u="none" strike="noStrike" kern="1200" cap="all" spc="0" normalizeH="0" baseline="0" noProof="0" dirty="0">
              <a:ln>
                <a:noFill/>
              </a:ln>
              <a:solidFill>
                <a:schemeClr val="tx2"/>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 name="Group 10"/>
          <p:cNvGrpSpPr/>
          <p:nvPr/>
        </p:nvGrpSpPr>
        <p:grpSpPr>
          <a:xfrm>
            <a:off x="0" y="5593080"/>
            <a:ext cx="9144000" cy="960120"/>
            <a:chOff x="0" y="2621280"/>
            <a:chExt cx="9144000" cy="960120"/>
          </a:xfrm>
        </p:grpSpPr>
        <p:sp>
          <p:nvSpPr>
            <p:cNvPr id="13" name="Rectangle 12"/>
            <p:cNvSpPr/>
            <p:nvPr/>
          </p:nvSpPr>
          <p:spPr>
            <a:xfrm>
              <a:off x="0" y="2621280"/>
              <a:ext cx="9144000" cy="96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2743200"/>
              <a:ext cx="220980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362200" y="2743200"/>
              <a:ext cx="6781800"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304800" y="533400"/>
            <a:ext cx="6781800" cy="609600"/>
          </a:xfrm>
        </p:spPr>
        <p:txBody>
          <a:bodyPr>
            <a:normAutofit/>
          </a:bodyPr>
          <a:lstStyle/>
          <a:p>
            <a:r>
              <a:rPr lang="en-US" sz="3200" dirty="0" smtClean="0">
                <a:latin typeface="Calibri" pitchFamily="34" charset="0"/>
              </a:rPr>
              <a:t>O v e r v I e w</a:t>
            </a:r>
            <a:endParaRPr lang="en-US" sz="3200" dirty="0">
              <a:latin typeface="Calibri" pitchFamily="34" charset="0"/>
            </a:endParaRPr>
          </a:p>
        </p:txBody>
      </p:sp>
      <p:sp>
        <p:nvSpPr>
          <p:cNvPr id="10" name="Subtitle 9"/>
          <p:cNvSpPr>
            <a:spLocks noGrp="1"/>
          </p:cNvSpPr>
          <p:nvPr>
            <p:ph type="subTitle" idx="1"/>
          </p:nvPr>
        </p:nvSpPr>
        <p:spPr>
          <a:xfrm>
            <a:off x="2362200" y="6065764"/>
            <a:ext cx="6705600" cy="350763"/>
          </a:xfrm>
        </p:spPr>
        <p:txBody>
          <a:bodyPr>
            <a:normAutofit/>
          </a:bodyPr>
          <a:lstStyle/>
          <a:p>
            <a:pPr algn="ctr"/>
            <a:r>
              <a:rPr lang="en-US" sz="1200" dirty="0" smtClean="0"/>
              <a:t>Construction Management  |  Dr. David Riley  |  Germantown, Maryland  |  April 15, 2008</a:t>
            </a:r>
            <a:endParaRPr lang="en-US" sz="1200" dirty="0"/>
          </a:p>
        </p:txBody>
      </p:sp>
      <p:pic>
        <p:nvPicPr>
          <p:cNvPr id="12" name="Picture 11" descr="ext. rendering.JPG"/>
          <p:cNvPicPr>
            <a:picLocks noChangeAspect="1"/>
          </p:cNvPicPr>
          <p:nvPr/>
        </p:nvPicPr>
        <p:blipFill>
          <a:blip r:embed="rId2" cstate="print"/>
          <a:stretch>
            <a:fillRect/>
          </a:stretch>
        </p:blipFill>
        <p:spPr>
          <a:xfrm>
            <a:off x="7162802" y="304801"/>
            <a:ext cx="1934489" cy="1006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381000" y="1524000"/>
            <a:ext cx="8382000" cy="3139321"/>
          </a:xfrm>
          <a:prstGeom prst="rect">
            <a:avLst/>
          </a:prstGeom>
          <a:noFill/>
        </p:spPr>
        <p:txBody>
          <a:bodyPr wrap="square" rtlCol="0">
            <a:spAutoFit/>
          </a:bodyPr>
          <a:lstStyle/>
          <a:p>
            <a:pPr>
              <a:lnSpc>
                <a:spcPct val="150000"/>
              </a:lnSpc>
            </a:pPr>
            <a:r>
              <a:rPr lang="en-US" sz="2200" dirty="0" smtClean="0">
                <a:solidFill>
                  <a:schemeClr val="tx1">
                    <a:lumMod val="65000"/>
                    <a:lumOff val="35000"/>
                  </a:schemeClr>
                </a:solidFill>
                <a:latin typeface="Calibri" pitchFamily="34" charset="0"/>
              </a:rPr>
              <a:t>Introduction  </a:t>
            </a:r>
            <a:r>
              <a:rPr lang="en-US" sz="2000" i="1" dirty="0" smtClean="0">
                <a:solidFill>
                  <a:schemeClr val="accent2"/>
                </a:solidFill>
                <a:latin typeface="Calibri" pitchFamily="34" charset="0"/>
              </a:rPr>
              <a:t>Project Background</a:t>
            </a:r>
          </a:p>
          <a:p>
            <a:pPr>
              <a:lnSpc>
                <a:spcPct val="150000"/>
              </a:lnSpc>
            </a:pPr>
            <a:r>
              <a:rPr lang="en-US" sz="2200" dirty="0" smtClean="0">
                <a:solidFill>
                  <a:schemeClr val="tx1">
                    <a:lumMod val="65000"/>
                    <a:lumOff val="35000"/>
                  </a:schemeClr>
                </a:solidFill>
                <a:latin typeface="Calibri" pitchFamily="34" charset="0"/>
              </a:rPr>
              <a:t>Critical Research  </a:t>
            </a:r>
            <a:r>
              <a:rPr lang="en-US" sz="2000" i="1" dirty="0" smtClean="0">
                <a:solidFill>
                  <a:schemeClr val="accent2"/>
                </a:solidFill>
                <a:latin typeface="Calibri" pitchFamily="34" charset="0"/>
              </a:rPr>
              <a:t>LEED Guide for Trade Contractors</a:t>
            </a:r>
          </a:p>
          <a:p>
            <a:pPr>
              <a:lnSpc>
                <a:spcPct val="150000"/>
              </a:lnSpc>
            </a:pPr>
            <a:r>
              <a:rPr lang="en-US" sz="2200" dirty="0" smtClean="0">
                <a:solidFill>
                  <a:schemeClr val="tx1">
                    <a:lumMod val="65000"/>
                    <a:lumOff val="35000"/>
                  </a:schemeClr>
                </a:solidFill>
                <a:latin typeface="Calibri" pitchFamily="34" charset="0"/>
              </a:rPr>
              <a:t>Architectural Breadth  </a:t>
            </a:r>
            <a:r>
              <a:rPr lang="en-US" sz="2000" i="1" dirty="0" smtClean="0">
                <a:solidFill>
                  <a:schemeClr val="accent2"/>
                </a:solidFill>
                <a:latin typeface="Calibri" pitchFamily="34" charset="0"/>
              </a:rPr>
              <a:t>Interior Tenant Fit Out</a:t>
            </a:r>
          </a:p>
          <a:p>
            <a:pPr>
              <a:lnSpc>
                <a:spcPct val="150000"/>
              </a:lnSpc>
            </a:pPr>
            <a:r>
              <a:rPr lang="en-US" sz="2200" dirty="0" smtClean="0">
                <a:solidFill>
                  <a:schemeClr val="tx1">
                    <a:lumMod val="65000"/>
                    <a:lumOff val="35000"/>
                  </a:schemeClr>
                </a:solidFill>
                <a:latin typeface="Calibri" pitchFamily="34" charset="0"/>
              </a:rPr>
              <a:t>Structural Breadth  </a:t>
            </a:r>
            <a:r>
              <a:rPr lang="en-US" sz="2000" i="1" dirty="0" smtClean="0">
                <a:solidFill>
                  <a:schemeClr val="accent2"/>
                </a:solidFill>
                <a:latin typeface="Calibri" pitchFamily="34" charset="0"/>
              </a:rPr>
              <a:t>Parking Garage</a:t>
            </a:r>
          </a:p>
          <a:p>
            <a:pPr>
              <a:lnSpc>
                <a:spcPct val="150000"/>
              </a:lnSpc>
            </a:pPr>
            <a:r>
              <a:rPr lang="en-US" sz="2200" dirty="0" smtClean="0">
                <a:solidFill>
                  <a:schemeClr val="tx1">
                    <a:lumMod val="65000"/>
                    <a:lumOff val="35000"/>
                  </a:schemeClr>
                </a:solidFill>
                <a:latin typeface="Calibri" pitchFamily="34" charset="0"/>
              </a:rPr>
              <a:t>Acknowledgements</a:t>
            </a:r>
            <a:endParaRPr lang="en-US" sz="2200" dirty="0" smtClean="0">
              <a:solidFill>
                <a:schemeClr val="tx1">
                  <a:lumMod val="65000"/>
                  <a:lumOff val="35000"/>
                </a:schemeClr>
              </a:solidFill>
              <a:latin typeface="Calibri" pitchFamily="34" charset="0"/>
            </a:endParaRPr>
          </a:p>
          <a:p>
            <a:pPr>
              <a:lnSpc>
                <a:spcPct val="150000"/>
              </a:lnSpc>
            </a:pPr>
            <a:r>
              <a:rPr lang="en-US" sz="2200" dirty="0" smtClean="0">
                <a:solidFill>
                  <a:schemeClr val="tx1">
                    <a:lumMod val="65000"/>
                    <a:lumOff val="35000"/>
                  </a:schemeClr>
                </a:solidFill>
                <a:latin typeface="Calibri" pitchFamily="34" charset="0"/>
              </a:rPr>
              <a:t>Questions</a:t>
            </a:r>
            <a:endParaRPr lang="en-US" sz="2200" dirty="0">
              <a:solidFill>
                <a:schemeClr val="tx1">
                  <a:lumMod val="65000"/>
                  <a:lumOff val="35000"/>
                </a:schemeClr>
              </a:solidFill>
              <a:latin typeface="Calibri" pitchFamily="34" charset="0"/>
            </a:endParaRPr>
          </a:p>
        </p:txBody>
      </p:sp>
      <p:sp>
        <p:nvSpPr>
          <p:cNvPr id="15" name="Subtitle 9"/>
          <p:cNvSpPr txBox="1">
            <a:spLocks/>
          </p:cNvSpPr>
          <p:nvPr/>
        </p:nvSpPr>
        <p:spPr>
          <a:xfrm>
            <a:off x="2362200" y="5715000"/>
            <a:ext cx="3352800" cy="350763"/>
          </a:xfrm>
          <a:prstGeom prst="rect">
            <a:avLst/>
          </a:prstGeom>
        </p:spPr>
        <p:txBody>
          <a:bodyPr vert="horz" numCol="1" anchor="ctr">
            <a:normAutofit fontScale="62500" lnSpcReduction="20000"/>
          </a:bodyPr>
          <a:lstStyle/>
          <a:p>
            <a:pPr marL="0" marR="0" lvl="0" indent="0"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1" i="0" u="none" strike="noStrike" kern="1200" cap="none" spc="0" normalizeH="0" baseline="0" noProof="0" dirty="0" smtClean="0">
                <a:ln>
                  <a:noFill/>
                </a:ln>
                <a:solidFill>
                  <a:srgbClr val="FFFFFF"/>
                </a:solidFill>
                <a:effectLst/>
                <a:uLnTx/>
                <a:uFillTx/>
                <a:latin typeface="+mn-lt"/>
                <a:ea typeface="+mn-ea"/>
                <a:cs typeface="+mn-cs"/>
              </a:rPr>
              <a:t>M i l e s t o n e    B u i l d i n g   </a:t>
            </a:r>
            <a:r>
              <a:rPr kumimoji="0" lang="en-US" sz="2600" b="1" i="0" u="none" strike="noStrike" kern="1200" cap="none" spc="0" normalizeH="0" noProof="0" dirty="0" smtClean="0">
                <a:ln>
                  <a:noFill/>
                </a:ln>
                <a:solidFill>
                  <a:srgbClr val="FFFFFF"/>
                </a:solidFill>
                <a:effectLst/>
                <a:uLnTx/>
                <a:uFillTx/>
                <a:latin typeface="+mn-lt"/>
                <a:ea typeface="+mn-ea"/>
                <a:cs typeface="+mn-cs"/>
              </a:rPr>
              <a:t> # 4</a:t>
            </a:r>
            <a:endParaRPr kumimoji="0" lang="en-US" sz="2600" b="1" i="0" u="none" strike="noStrike" kern="1200" cap="none" spc="0" normalizeH="0" baseline="0" noProof="0" dirty="0">
              <a:ln>
                <a:noFill/>
              </a:ln>
              <a:solidFill>
                <a:srgbClr val="FFFFFF"/>
              </a:solidFill>
              <a:effectLst/>
              <a:uLnTx/>
              <a:uFillTx/>
              <a:latin typeface="+mn-lt"/>
              <a:ea typeface="+mn-ea"/>
              <a:cs typeface="+mn-cs"/>
            </a:endParaRPr>
          </a:p>
        </p:txBody>
      </p:sp>
      <p:sp>
        <p:nvSpPr>
          <p:cNvPr id="16" name="Subtitle 9"/>
          <p:cNvSpPr txBox="1">
            <a:spLocks/>
          </p:cNvSpPr>
          <p:nvPr/>
        </p:nvSpPr>
        <p:spPr>
          <a:xfrm>
            <a:off x="5791200" y="5715000"/>
            <a:ext cx="3352800" cy="350763"/>
          </a:xfrm>
          <a:prstGeom prst="rect">
            <a:avLst/>
          </a:prstGeom>
        </p:spPr>
        <p:txBody>
          <a:bodyPr vert="horz" numCol="1" anchor="ctr">
            <a:normAutofit/>
          </a:bodyPr>
          <a:lstStyle/>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1600" b="1" i="0" u="none" strike="noStrike" kern="1200" cap="none" spc="0" normalizeH="0" baseline="0" noProof="0" dirty="0" smtClean="0">
                <a:ln>
                  <a:noFill/>
                </a:ln>
                <a:solidFill>
                  <a:srgbClr val="FFFFFF"/>
                </a:solidFill>
                <a:effectLst/>
                <a:uLnTx/>
                <a:uFillTx/>
                <a:latin typeface="+mn-lt"/>
                <a:ea typeface="+mn-ea"/>
                <a:cs typeface="+mn-cs"/>
              </a:rPr>
              <a:t>K r i s t e n    M    H l o p i c k</a:t>
            </a:r>
            <a:endParaRPr kumimoji="0" lang="en-US" sz="1600" b="1" i="0" u="none" strike="noStrike" kern="1200" cap="none" spc="0" normalizeH="0" baseline="0" noProof="0" dirty="0">
              <a:ln>
                <a:noFill/>
              </a:ln>
              <a:solidFill>
                <a:srgbClr val="FFFFFF"/>
              </a:solidFill>
              <a:effectLst/>
              <a:uLnTx/>
              <a:uFillTx/>
              <a:latin typeface="+mn-lt"/>
              <a:ea typeface="+mn-ea"/>
              <a:cs typeface="+mn-cs"/>
            </a:endParaRPr>
          </a:p>
        </p:txBody>
      </p:sp>
      <p:cxnSp>
        <p:nvCxnSpPr>
          <p:cNvPr id="20" name="Straight Connector 19"/>
          <p:cNvCxnSpPr/>
          <p:nvPr/>
        </p:nvCxnSpPr>
        <p:spPr>
          <a:xfrm rot="10800000">
            <a:off x="3695700" y="1066802"/>
            <a:ext cx="3390904" cy="1588"/>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2"/>
          </p:cNvCxnSpPr>
          <p:nvPr/>
        </p:nvCxnSpPr>
        <p:spPr>
          <a:xfrm rot="5400000" flipH="1">
            <a:off x="1847056" y="-705643"/>
            <a:ext cx="1589" cy="36957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0" y="5593080"/>
            <a:ext cx="9144000" cy="960120"/>
            <a:chOff x="0" y="2621280"/>
            <a:chExt cx="9144000" cy="960120"/>
          </a:xfrm>
        </p:grpSpPr>
        <p:sp>
          <p:nvSpPr>
            <p:cNvPr id="17" name="Rectangle 16"/>
            <p:cNvSpPr/>
            <p:nvPr/>
          </p:nvSpPr>
          <p:spPr>
            <a:xfrm>
              <a:off x="0" y="2621280"/>
              <a:ext cx="9144000" cy="96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2743200"/>
              <a:ext cx="220980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362200" y="2743200"/>
              <a:ext cx="6781800"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304800" y="533400"/>
            <a:ext cx="6781800" cy="609600"/>
          </a:xfrm>
        </p:spPr>
        <p:txBody>
          <a:bodyPr>
            <a:normAutofit/>
          </a:bodyPr>
          <a:lstStyle/>
          <a:p>
            <a:r>
              <a:rPr lang="en-US" sz="3200" dirty="0" smtClean="0">
                <a:latin typeface="Calibri" pitchFamily="34" charset="0"/>
              </a:rPr>
              <a:t>A r c h I t e c t u r e</a:t>
            </a:r>
            <a:endParaRPr lang="en-US" sz="3200" dirty="0">
              <a:latin typeface="Calibri" pitchFamily="34" charset="0"/>
            </a:endParaRPr>
          </a:p>
        </p:txBody>
      </p:sp>
      <p:sp>
        <p:nvSpPr>
          <p:cNvPr id="10" name="Subtitle 9"/>
          <p:cNvSpPr>
            <a:spLocks noGrp="1"/>
          </p:cNvSpPr>
          <p:nvPr>
            <p:ph type="subTitle" idx="1"/>
          </p:nvPr>
        </p:nvSpPr>
        <p:spPr>
          <a:xfrm>
            <a:off x="2362200" y="6065764"/>
            <a:ext cx="6705600" cy="350763"/>
          </a:xfrm>
        </p:spPr>
        <p:txBody>
          <a:bodyPr>
            <a:normAutofit/>
          </a:bodyPr>
          <a:lstStyle/>
          <a:p>
            <a:pPr algn="ctr"/>
            <a:r>
              <a:rPr lang="en-US" sz="1200" dirty="0" smtClean="0"/>
              <a:t>Construction Management  |  Dr. David Riley  |  Germantown, Maryland  |  April 15, 2008</a:t>
            </a:r>
            <a:endParaRPr lang="en-US" sz="1200" dirty="0"/>
          </a:p>
        </p:txBody>
      </p:sp>
      <p:pic>
        <p:nvPicPr>
          <p:cNvPr id="12" name="Picture 11" descr="ext. rendering.JPG"/>
          <p:cNvPicPr>
            <a:picLocks noChangeAspect="1"/>
          </p:cNvPicPr>
          <p:nvPr/>
        </p:nvPicPr>
        <p:blipFill>
          <a:blip r:embed="rId3" cstate="print"/>
          <a:stretch>
            <a:fillRect/>
          </a:stretch>
        </p:blipFill>
        <p:spPr>
          <a:xfrm>
            <a:off x="7162802" y="304801"/>
            <a:ext cx="1934489" cy="1006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381000" y="1524002"/>
            <a:ext cx="8382000" cy="800219"/>
          </a:xfrm>
          <a:prstGeom prst="rect">
            <a:avLst/>
          </a:prstGeom>
          <a:noFill/>
        </p:spPr>
        <p:txBody>
          <a:bodyPr wrap="square" rtlCol="0">
            <a:spAutoFit/>
          </a:bodyPr>
          <a:lstStyle/>
          <a:p>
            <a:r>
              <a:rPr lang="en-US" sz="2400" u="sng" dirty="0" smtClean="0">
                <a:solidFill>
                  <a:schemeClr val="tx1">
                    <a:lumMod val="65000"/>
                    <a:lumOff val="35000"/>
                  </a:schemeClr>
                </a:solidFill>
                <a:latin typeface="Calibri" pitchFamily="34" charset="0"/>
              </a:rPr>
              <a:t>Outcome</a:t>
            </a:r>
            <a:r>
              <a:rPr lang="en-US" sz="2200" dirty="0" smtClean="0">
                <a:solidFill>
                  <a:schemeClr val="tx1">
                    <a:lumMod val="65000"/>
                    <a:lumOff val="35000"/>
                  </a:schemeClr>
                </a:solidFill>
                <a:latin typeface="Calibri" pitchFamily="34" charset="0"/>
              </a:rPr>
              <a:t>   </a:t>
            </a:r>
            <a:r>
              <a:rPr lang="en-US" sz="2200" i="1" dirty="0" smtClean="0">
                <a:solidFill>
                  <a:schemeClr val="accent2"/>
                </a:solidFill>
                <a:latin typeface="Calibri" pitchFamily="34" charset="0"/>
              </a:rPr>
              <a:t>Design (Base Building)</a:t>
            </a:r>
          </a:p>
          <a:p>
            <a:endParaRPr lang="en-US" sz="2200" dirty="0" smtClean="0">
              <a:solidFill>
                <a:schemeClr val="tx1">
                  <a:lumMod val="65000"/>
                  <a:lumOff val="35000"/>
                </a:schemeClr>
              </a:solidFill>
              <a:latin typeface="Calibri" pitchFamily="34" charset="0"/>
            </a:endParaRPr>
          </a:p>
        </p:txBody>
      </p:sp>
      <p:sp>
        <p:nvSpPr>
          <p:cNvPr id="15" name="Subtitle 9"/>
          <p:cNvSpPr txBox="1">
            <a:spLocks/>
          </p:cNvSpPr>
          <p:nvPr/>
        </p:nvSpPr>
        <p:spPr>
          <a:xfrm>
            <a:off x="2362200" y="5715000"/>
            <a:ext cx="3352800" cy="350763"/>
          </a:xfrm>
          <a:prstGeom prst="rect">
            <a:avLst/>
          </a:prstGeom>
        </p:spPr>
        <p:txBody>
          <a:bodyPr vert="horz" numCol="1" anchor="ctr">
            <a:normAutofit fontScale="62500" lnSpcReduction="20000"/>
          </a:bodyPr>
          <a:lstStyle/>
          <a:p>
            <a:pPr marL="0" marR="0" lvl="0" indent="0"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1" i="0" u="none" strike="noStrike" kern="1200" cap="none" spc="0" normalizeH="0" baseline="0" noProof="0" dirty="0" smtClean="0">
                <a:ln>
                  <a:noFill/>
                </a:ln>
                <a:solidFill>
                  <a:srgbClr val="FFFFFF"/>
                </a:solidFill>
                <a:effectLst/>
                <a:uLnTx/>
                <a:uFillTx/>
                <a:latin typeface="+mn-lt"/>
                <a:ea typeface="+mn-ea"/>
                <a:cs typeface="+mn-cs"/>
              </a:rPr>
              <a:t>M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e s t o n e    B u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d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n g   </a:t>
            </a:r>
            <a:r>
              <a:rPr kumimoji="0" lang="en-US" sz="2600" b="1" i="0" u="none" strike="noStrike" kern="1200" cap="none" spc="0" normalizeH="0" noProof="0" dirty="0" smtClean="0">
                <a:ln>
                  <a:noFill/>
                </a:ln>
                <a:solidFill>
                  <a:srgbClr val="FFFFFF"/>
                </a:solidFill>
                <a:effectLst/>
                <a:uLnTx/>
                <a:uFillTx/>
                <a:latin typeface="+mn-lt"/>
                <a:ea typeface="+mn-ea"/>
                <a:cs typeface="+mn-cs"/>
              </a:rPr>
              <a:t> # 4</a:t>
            </a:r>
            <a:endParaRPr kumimoji="0" lang="en-US" sz="2600" b="1" i="0" u="none" strike="noStrike" kern="1200" cap="none" spc="0" normalizeH="0" baseline="0" noProof="0" dirty="0">
              <a:ln>
                <a:noFill/>
              </a:ln>
              <a:solidFill>
                <a:srgbClr val="FFFFFF"/>
              </a:solidFill>
              <a:effectLst/>
              <a:uLnTx/>
              <a:uFillTx/>
              <a:latin typeface="+mn-lt"/>
              <a:ea typeface="+mn-ea"/>
              <a:cs typeface="+mn-cs"/>
            </a:endParaRPr>
          </a:p>
        </p:txBody>
      </p:sp>
      <p:sp>
        <p:nvSpPr>
          <p:cNvPr id="16" name="Subtitle 9"/>
          <p:cNvSpPr txBox="1">
            <a:spLocks/>
          </p:cNvSpPr>
          <p:nvPr/>
        </p:nvSpPr>
        <p:spPr>
          <a:xfrm>
            <a:off x="5791200" y="5715000"/>
            <a:ext cx="3352800" cy="350763"/>
          </a:xfrm>
          <a:prstGeom prst="rect">
            <a:avLst/>
          </a:prstGeom>
        </p:spPr>
        <p:txBody>
          <a:bodyPr vert="horz" numCol="1" anchor="ctr">
            <a:normAutofit/>
          </a:bodyPr>
          <a:lstStyle/>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1600" b="1" i="0" u="none" strike="noStrike" kern="1200" cap="none" spc="0" normalizeH="0" baseline="0" noProof="0" dirty="0" smtClean="0">
                <a:ln>
                  <a:noFill/>
                </a:ln>
                <a:solidFill>
                  <a:srgbClr val="FFFFFF"/>
                </a:solidFill>
                <a:effectLst/>
                <a:uLnTx/>
                <a:uFillTx/>
                <a:latin typeface="+mn-lt"/>
                <a:ea typeface="+mn-ea"/>
                <a:cs typeface="+mn-cs"/>
              </a:rPr>
              <a:t>K r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s t e n    M    H l o p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c k</a:t>
            </a:r>
            <a:endParaRPr kumimoji="0" lang="en-US" sz="1600" b="1" i="0" u="none" strike="noStrike" kern="1200" cap="none" spc="0" normalizeH="0" baseline="0" noProof="0" dirty="0">
              <a:ln>
                <a:noFill/>
              </a:ln>
              <a:solidFill>
                <a:srgbClr val="FFFFFF"/>
              </a:solidFill>
              <a:effectLst/>
              <a:uLnTx/>
              <a:uFillTx/>
              <a:latin typeface="+mn-lt"/>
              <a:ea typeface="+mn-ea"/>
              <a:cs typeface="+mn-cs"/>
            </a:endParaRPr>
          </a:p>
        </p:txBody>
      </p:sp>
      <p:cxnSp>
        <p:nvCxnSpPr>
          <p:cNvPr id="20" name="Straight Connector 19"/>
          <p:cNvCxnSpPr/>
          <p:nvPr/>
        </p:nvCxnSpPr>
        <p:spPr>
          <a:xfrm rot="10800000">
            <a:off x="3695700" y="1066802"/>
            <a:ext cx="3390904" cy="1588"/>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2"/>
          </p:cNvCxnSpPr>
          <p:nvPr/>
        </p:nvCxnSpPr>
        <p:spPr>
          <a:xfrm rot="5400000" flipH="1">
            <a:off x="1847056" y="-705643"/>
            <a:ext cx="1589" cy="36957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8"/>
          <p:cNvSpPr txBox="1">
            <a:spLocks/>
          </p:cNvSpPr>
          <p:nvPr/>
        </p:nvSpPr>
        <p:spPr>
          <a:xfrm>
            <a:off x="304800" y="990600"/>
            <a:ext cx="6781800" cy="381000"/>
          </a:xfrm>
          <a:prstGeom prst="rect">
            <a:avLst/>
          </a:prstGeom>
        </p:spPr>
        <p:txBody>
          <a:bodyPr vert="horz"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all" spc="0" normalizeH="0" baseline="0" noProof="0" dirty="0" smtClean="0">
                <a:ln>
                  <a:noFill/>
                </a:ln>
                <a:solidFill>
                  <a:schemeClr val="tx2"/>
                </a:solidFill>
                <a:effectLst/>
                <a:uLnTx/>
                <a:uFillTx/>
                <a:latin typeface="Calibri" pitchFamily="34" charset="0"/>
                <a:ea typeface="+mj-ea"/>
                <a:cs typeface="+mj-cs"/>
              </a:rPr>
              <a:t>Interior Tenant Fit out</a:t>
            </a:r>
            <a:endParaRPr kumimoji="0" lang="en-US" sz="1600" b="0" i="0" u="none" strike="noStrike" kern="1200" cap="all" spc="0" normalizeH="0" baseline="0" noProof="0" dirty="0">
              <a:ln>
                <a:noFill/>
              </a:ln>
              <a:solidFill>
                <a:schemeClr val="tx2"/>
              </a:solidFill>
              <a:effectLst/>
              <a:uLnTx/>
              <a:uFillTx/>
              <a:latin typeface="Calibri" pitchFamily="34" charset="0"/>
              <a:ea typeface="+mj-ea"/>
              <a:cs typeface="+mj-cs"/>
            </a:endParaRPr>
          </a:p>
        </p:txBody>
      </p:sp>
      <p:graphicFrame>
        <p:nvGraphicFramePr>
          <p:cNvPr id="1028" name="Object 4"/>
          <p:cNvGraphicFramePr>
            <a:graphicFrameLocks noChangeAspect="1"/>
          </p:cNvGraphicFramePr>
          <p:nvPr/>
        </p:nvGraphicFramePr>
        <p:xfrm>
          <a:off x="1030274" y="2057401"/>
          <a:ext cx="7046926" cy="3581399"/>
        </p:xfrm>
        <a:graphic>
          <a:graphicData uri="http://schemas.openxmlformats.org/presentationml/2006/ole">
            <p:oleObj spid="_x0000_s1028" name="AutoCAD Drawing" r:id="rId4" imgW="10191750" imgH="5467350" progId="AutoCAD.Drawing.17">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 name="Group 16"/>
          <p:cNvGrpSpPr/>
          <p:nvPr/>
        </p:nvGrpSpPr>
        <p:grpSpPr>
          <a:xfrm>
            <a:off x="0" y="5593080"/>
            <a:ext cx="9144000" cy="960120"/>
            <a:chOff x="0" y="2621280"/>
            <a:chExt cx="9144000" cy="960120"/>
          </a:xfrm>
        </p:grpSpPr>
        <p:sp>
          <p:nvSpPr>
            <p:cNvPr id="18" name="Rectangle 17"/>
            <p:cNvSpPr/>
            <p:nvPr/>
          </p:nvSpPr>
          <p:spPr>
            <a:xfrm>
              <a:off x="0" y="2621280"/>
              <a:ext cx="9144000" cy="96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2743200"/>
              <a:ext cx="220980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62200" y="2743200"/>
              <a:ext cx="6781800"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304800" y="533400"/>
            <a:ext cx="6781800" cy="609600"/>
          </a:xfrm>
        </p:spPr>
        <p:txBody>
          <a:bodyPr>
            <a:normAutofit/>
          </a:bodyPr>
          <a:lstStyle/>
          <a:p>
            <a:r>
              <a:rPr lang="en-US" sz="3200" dirty="0" smtClean="0">
                <a:latin typeface="Calibri" pitchFamily="34" charset="0"/>
              </a:rPr>
              <a:t>A r c h I t e c t u r e</a:t>
            </a:r>
            <a:endParaRPr lang="en-US" sz="3200" dirty="0">
              <a:latin typeface="Calibri" pitchFamily="34" charset="0"/>
            </a:endParaRPr>
          </a:p>
        </p:txBody>
      </p:sp>
      <p:sp>
        <p:nvSpPr>
          <p:cNvPr id="10" name="Subtitle 9"/>
          <p:cNvSpPr>
            <a:spLocks noGrp="1"/>
          </p:cNvSpPr>
          <p:nvPr>
            <p:ph type="subTitle" idx="1"/>
          </p:nvPr>
        </p:nvSpPr>
        <p:spPr>
          <a:xfrm>
            <a:off x="2362200" y="6065764"/>
            <a:ext cx="6705600" cy="350763"/>
          </a:xfrm>
        </p:spPr>
        <p:txBody>
          <a:bodyPr>
            <a:normAutofit/>
          </a:bodyPr>
          <a:lstStyle/>
          <a:p>
            <a:pPr algn="ctr"/>
            <a:r>
              <a:rPr lang="en-US" sz="1200" dirty="0" smtClean="0"/>
              <a:t>Construction Management  |  Dr. David Riley  |  Germantown, Maryland  |  April 15, 2008</a:t>
            </a:r>
            <a:endParaRPr lang="en-US" sz="1200" dirty="0"/>
          </a:p>
        </p:txBody>
      </p:sp>
      <p:pic>
        <p:nvPicPr>
          <p:cNvPr id="12" name="Picture 11" descr="ext. rendering.JPG"/>
          <p:cNvPicPr>
            <a:picLocks noChangeAspect="1"/>
          </p:cNvPicPr>
          <p:nvPr/>
        </p:nvPicPr>
        <p:blipFill>
          <a:blip r:embed="rId3" cstate="print"/>
          <a:stretch>
            <a:fillRect/>
          </a:stretch>
        </p:blipFill>
        <p:spPr>
          <a:xfrm>
            <a:off x="7162802" y="304801"/>
            <a:ext cx="1934489" cy="1006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381000" y="1524001"/>
            <a:ext cx="8382000" cy="461665"/>
          </a:xfrm>
          <a:prstGeom prst="rect">
            <a:avLst/>
          </a:prstGeom>
          <a:noFill/>
        </p:spPr>
        <p:txBody>
          <a:bodyPr wrap="square" rtlCol="0">
            <a:spAutoFit/>
          </a:bodyPr>
          <a:lstStyle/>
          <a:p>
            <a:r>
              <a:rPr lang="en-US" sz="2400" u="sng" dirty="0" smtClean="0">
                <a:solidFill>
                  <a:schemeClr val="tx1">
                    <a:lumMod val="65000"/>
                    <a:lumOff val="35000"/>
                  </a:schemeClr>
                </a:solidFill>
                <a:latin typeface="Calibri" pitchFamily="34" charset="0"/>
              </a:rPr>
              <a:t>Outcome</a:t>
            </a:r>
            <a:r>
              <a:rPr lang="en-US" sz="2200" dirty="0" smtClean="0">
                <a:solidFill>
                  <a:schemeClr val="tx1">
                    <a:lumMod val="65000"/>
                    <a:lumOff val="35000"/>
                  </a:schemeClr>
                </a:solidFill>
                <a:latin typeface="Calibri" pitchFamily="34" charset="0"/>
              </a:rPr>
              <a:t>   </a:t>
            </a:r>
            <a:r>
              <a:rPr lang="en-US" sz="2200" i="1" dirty="0" smtClean="0">
                <a:solidFill>
                  <a:schemeClr val="accent2"/>
                </a:solidFill>
                <a:latin typeface="Calibri" pitchFamily="34" charset="0"/>
              </a:rPr>
              <a:t>Design (TFO)</a:t>
            </a:r>
          </a:p>
        </p:txBody>
      </p:sp>
      <p:sp>
        <p:nvSpPr>
          <p:cNvPr id="15" name="Subtitle 9"/>
          <p:cNvSpPr txBox="1">
            <a:spLocks/>
          </p:cNvSpPr>
          <p:nvPr/>
        </p:nvSpPr>
        <p:spPr>
          <a:xfrm>
            <a:off x="2362200" y="5715000"/>
            <a:ext cx="3352800" cy="350763"/>
          </a:xfrm>
          <a:prstGeom prst="rect">
            <a:avLst/>
          </a:prstGeom>
        </p:spPr>
        <p:txBody>
          <a:bodyPr vert="horz" numCol="1" anchor="ctr">
            <a:normAutofit fontScale="62500" lnSpcReduction="20000"/>
          </a:bodyPr>
          <a:lstStyle/>
          <a:p>
            <a:pPr marL="0" marR="0" lvl="0" indent="0"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1" i="0" u="none" strike="noStrike" kern="1200" cap="none" spc="0" normalizeH="0" baseline="0" noProof="0" dirty="0" smtClean="0">
                <a:ln>
                  <a:noFill/>
                </a:ln>
                <a:solidFill>
                  <a:srgbClr val="FFFFFF"/>
                </a:solidFill>
                <a:effectLst/>
                <a:uLnTx/>
                <a:uFillTx/>
                <a:latin typeface="+mn-lt"/>
                <a:ea typeface="+mn-ea"/>
                <a:cs typeface="+mn-cs"/>
              </a:rPr>
              <a:t>M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e s t o n e    B u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d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n g   </a:t>
            </a:r>
            <a:r>
              <a:rPr kumimoji="0" lang="en-US" sz="2600" b="1" i="0" u="none" strike="noStrike" kern="1200" cap="none" spc="0" normalizeH="0" noProof="0" dirty="0" smtClean="0">
                <a:ln>
                  <a:noFill/>
                </a:ln>
                <a:solidFill>
                  <a:srgbClr val="FFFFFF"/>
                </a:solidFill>
                <a:effectLst/>
                <a:uLnTx/>
                <a:uFillTx/>
                <a:latin typeface="+mn-lt"/>
                <a:ea typeface="+mn-ea"/>
                <a:cs typeface="+mn-cs"/>
              </a:rPr>
              <a:t> # 4</a:t>
            </a:r>
            <a:endParaRPr kumimoji="0" lang="en-US" sz="2600" b="1" i="0" u="none" strike="noStrike" kern="1200" cap="none" spc="0" normalizeH="0" baseline="0" noProof="0" dirty="0">
              <a:ln>
                <a:noFill/>
              </a:ln>
              <a:solidFill>
                <a:srgbClr val="FFFFFF"/>
              </a:solidFill>
              <a:effectLst/>
              <a:uLnTx/>
              <a:uFillTx/>
              <a:latin typeface="+mn-lt"/>
              <a:ea typeface="+mn-ea"/>
              <a:cs typeface="+mn-cs"/>
            </a:endParaRPr>
          </a:p>
        </p:txBody>
      </p:sp>
      <p:sp>
        <p:nvSpPr>
          <p:cNvPr id="16" name="Subtitle 9"/>
          <p:cNvSpPr txBox="1">
            <a:spLocks/>
          </p:cNvSpPr>
          <p:nvPr/>
        </p:nvSpPr>
        <p:spPr>
          <a:xfrm>
            <a:off x="5791200" y="5715000"/>
            <a:ext cx="3352800" cy="350763"/>
          </a:xfrm>
          <a:prstGeom prst="rect">
            <a:avLst/>
          </a:prstGeom>
        </p:spPr>
        <p:txBody>
          <a:bodyPr vert="horz" numCol="1" anchor="ctr">
            <a:normAutofit/>
          </a:bodyPr>
          <a:lstStyle/>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1600" b="1" i="0" u="none" strike="noStrike" kern="1200" cap="none" spc="0" normalizeH="0" baseline="0" noProof="0" dirty="0" smtClean="0">
                <a:ln>
                  <a:noFill/>
                </a:ln>
                <a:solidFill>
                  <a:srgbClr val="FFFFFF"/>
                </a:solidFill>
                <a:effectLst/>
                <a:uLnTx/>
                <a:uFillTx/>
                <a:latin typeface="+mn-lt"/>
                <a:ea typeface="+mn-ea"/>
                <a:cs typeface="+mn-cs"/>
              </a:rPr>
              <a:t>K r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s t e n    M    H l o p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c k</a:t>
            </a:r>
            <a:endParaRPr kumimoji="0" lang="en-US" sz="1600" b="1" i="0" u="none" strike="noStrike" kern="1200" cap="none" spc="0" normalizeH="0" baseline="0" noProof="0" dirty="0">
              <a:ln>
                <a:noFill/>
              </a:ln>
              <a:solidFill>
                <a:srgbClr val="FFFFFF"/>
              </a:solidFill>
              <a:effectLst/>
              <a:uLnTx/>
              <a:uFillTx/>
              <a:latin typeface="+mn-lt"/>
              <a:ea typeface="+mn-ea"/>
              <a:cs typeface="+mn-cs"/>
            </a:endParaRPr>
          </a:p>
        </p:txBody>
      </p:sp>
      <p:cxnSp>
        <p:nvCxnSpPr>
          <p:cNvPr id="20" name="Straight Connector 19"/>
          <p:cNvCxnSpPr/>
          <p:nvPr/>
        </p:nvCxnSpPr>
        <p:spPr>
          <a:xfrm rot="10800000">
            <a:off x="3695700" y="1066802"/>
            <a:ext cx="3390904" cy="1588"/>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2"/>
          </p:cNvCxnSpPr>
          <p:nvPr/>
        </p:nvCxnSpPr>
        <p:spPr>
          <a:xfrm rot="5400000" flipH="1">
            <a:off x="1847056" y="-705643"/>
            <a:ext cx="1589" cy="36957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8"/>
          <p:cNvSpPr txBox="1">
            <a:spLocks/>
          </p:cNvSpPr>
          <p:nvPr/>
        </p:nvSpPr>
        <p:spPr>
          <a:xfrm>
            <a:off x="304800" y="990600"/>
            <a:ext cx="6781800" cy="381000"/>
          </a:xfrm>
          <a:prstGeom prst="rect">
            <a:avLst/>
          </a:prstGeom>
        </p:spPr>
        <p:txBody>
          <a:bodyPr vert="horz"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all" spc="0" normalizeH="0" baseline="0" noProof="0" dirty="0" smtClean="0">
                <a:ln>
                  <a:noFill/>
                </a:ln>
                <a:solidFill>
                  <a:schemeClr val="tx2"/>
                </a:solidFill>
                <a:effectLst/>
                <a:uLnTx/>
                <a:uFillTx/>
                <a:latin typeface="Calibri" pitchFamily="34" charset="0"/>
                <a:ea typeface="+mj-ea"/>
                <a:cs typeface="+mj-cs"/>
              </a:rPr>
              <a:t>Interior Tenant Fit out</a:t>
            </a:r>
            <a:endParaRPr kumimoji="0" lang="en-US" sz="1600" b="0" i="0" u="none" strike="noStrike" kern="1200" cap="all" spc="0" normalizeH="0" baseline="0" noProof="0" dirty="0">
              <a:ln>
                <a:noFill/>
              </a:ln>
              <a:solidFill>
                <a:schemeClr val="tx2"/>
              </a:solidFill>
              <a:effectLst/>
              <a:uLnTx/>
              <a:uFillTx/>
              <a:latin typeface="Calibri" pitchFamily="34" charset="0"/>
              <a:ea typeface="+mj-ea"/>
              <a:cs typeface="+mj-cs"/>
            </a:endParaRPr>
          </a:p>
        </p:txBody>
      </p:sp>
      <p:sp>
        <p:nvSpPr>
          <p:cNvPr id="25602" name="Rectangle 2"/>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4" name="Rectangle 4"/>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603" name="Object 3"/>
          <p:cNvGraphicFramePr>
            <a:graphicFrameLocks noChangeAspect="1"/>
          </p:cNvGraphicFramePr>
          <p:nvPr/>
        </p:nvGraphicFramePr>
        <p:xfrm>
          <a:off x="1143000" y="1847850"/>
          <a:ext cx="6629400" cy="3716199"/>
        </p:xfrm>
        <a:graphic>
          <a:graphicData uri="http://schemas.openxmlformats.org/presentationml/2006/ole">
            <p:oleObj spid="_x0000_s25603" name="AutoCAD Drawing" r:id="rId4" imgW="10820400" imgH="6067425" progId="AutoCAD.Drawing.17">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3" name="Group 22"/>
          <p:cNvGrpSpPr/>
          <p:nvPr/>
        </p:nvGrpSpPr>
        <p:grpSpPr>
          <a:xfrm>
            <a:off x="0" y="5593080"/>
            <a:ext cx="9144000" cy="960120"/>
            <a:chOff x="0" y="2621280"/>
            <a:chExt cx="9144000" cy="960120"/>
          </a:xfrm>
        </p:grpSpPr>
        <p:sp>
          <p:nvSpPr>
            <p:cNvPr id="24" name="Rectangle 23"/>
            <p:cNvSpPr/>
            <p:nvPr/>
          </p:nvSpPr>
          <p:spPr>
            <a:xfrm>
              <a:off x="0" y="2621280"/>
              <a:ext cx="9144000" cy="96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0" y="2743200"/>
              <a:ext cx="220980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362200" y="2743200"/>
              <a:ext cx="6781800"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304800" y="533400"/>
            <a:ext cx="6781800" cy="609600"/>
          </a:xfrm>
        </p:spPr>
        <p:txBody>
          <a:bodyPr>
            <a:normAutofit/>
          </a:bodyPr>
          <a:lstStyle/>
          <a:p>
            <a:r>
              <a:rPr lang="en-US" sz="3200" dirty="0" smtClean="0">
                <a:latin typeface="Calibri" pitchFamily="34" charset="0"/>
              </a:rPr>
              <a:t>A r c h I t e c t u r e</a:t>
            </a:r>
            <a:endParaRPr lang="en-US" sz="3200" dirty="0">
              <a:latin typeface="Calibri" pitchFamily="34" charset="0"/>
            </a:endParaRPr>
          </a:p>
        </p:txBody>
      </p:sp>
      <p:sp>
        <p:nvSpPr>
          <p:cNvPr id="10" name="Subtitle 9"/>
          <p:cNvSpPr>
            <a:spLocks noGrp="1"/>
          </p:cNvSpPr>
          <p:nvPr>
            <p:ph type="subTitle" idx="1"/>
          </p:nvPr>
        </p:nvSpPr>
        <p:spPr>
          <a:xfrm>
            <a:off x="2362200" y="6065764"/>
            <a:ext cx="6705600" cy="350763"/>
          </a:xfrm>
        </p:spPr>
        <p:txBody>
          <a:bodyPr>
            <a:normAutofit/>
          </a:bodyPr>
          <a:lstStyle/>
          <a:p>
            <a:pPr algn="ctr"/>
            <a:r>
              <a:rPr lang="en-US" sz="1200" dirty="0" smtClean="0"/>
              <a:t>Construction Management  |  Dr. David Riley  |  Germantown, Maryland  |  April 15, 2008</a:t>
            </a:r>
            <a:endParaRPr lang="en-US" sz="1200" dirty="0"/>
          </a:p>
        </p:txBody>
      </p:sp>
      <p:pic>
        <p:nvPicPr>
          <p:cNvPr id="12" name="Picture 11" descr="ext. rendering.JPG"/>
          <p:cNvPicPr>
            <a:picLocks noChangeAspect="1"/>
          </p:cNvPicPr>
          <p:nvPr/>
        </p:nvPicPr>
        <p:blipFill>
          <a:blip r:embed="rId2" cstate="print"/>
          <a:stretch>
            <a:fillRect/>
          </a:stretch>
        </p:blipFill>
        <p:spPr>
          <a:xfrm>
            <a:off x="7162802" y="304801"/>
            <a:ext cx="1934489" cy="1006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381000" y="1524001"/>
            <a:ext cx="8382000" cy="461665"/>
          </a:xfrm>
          <a:prstGeom prst="rect">
            <a:avLst/>
          </a:prstGeom>
          <a:noFill/>
        </p:spPr>
        <p:txBody>
          <a:bodyPr wrap="square" rtlCol="0">
            <a:spAutoFit/>
          </a:bodyPr>
          <a:lstStyle/>
          <a:p>
            <a:r>
              <a:rPr lang="en-US" sz="2400" u="sng" dirty="0" smtClean="0">
                <a:solidFill>
                  <a:schemeClr val="tx1">
                    <a:lumMod val="65000"/>
                    <a:lumOff val="35000"/>
                  </a:schemeClr>
                </a:solidFill>
                <a:latin typeface="Calibri" pitchFamily="34" charset="0"/>
              </a:rPr>
              <a:t>Materials</a:t>
            </a:r>
          </a:p>
        </p:txBody>
      </p:sp>
      <p:sp>
        <p:nvSpPr>
          <p:cNvPr id="15" name="Subtitle 9"/>
          <p:cNvSpPr txBox="1">
            <a:spLocks/>
          </p:cNvSpPr>
          <p:nvPr/>
        </p:nvSpPr>
        <p:spPr>
          <a:xfrm>
            <a:off x="2362200" y="5715000"/>
            <a:ext cx="3352800" cy="350763"/>
          </a:xfrm>
          <a:prstGeom prst="rect">
            <a:avLst/>
          </a:prstGeom>
        </p:spPr>
        <p:txBody>
          <a:bodyPr vert="horz" numCol="1" anchor="ctr">
            <a:normAutofit fontScale="62500" lnSpcReduction="20000"/>
          </a:bodyPr>
          <a:lstStyle/>
          <a:p>
            <a:pPr marL="0" marR="0" lvl="0" indent="0"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1" i="0" u="none" strike="noStrike" kern="1200" cap="none" spc="0" normalizeH="0" baseline="0" noProof="0" dirty="0" smtClean="0">
                <a:ln>
                  <a:noFill/>
                </a:ln>
                <a:solidFill>
                  <a:srgbClr val="FFFFFF"/>
                </a:solidFill>
                <a:effectLst/>
                <a:uLnTx/>
                <a:uFillTx/>
                <a:latin typeface="+mn-lt"/>
                <a:ea typeface="+mn-ea"/>
                <a:cs typeface="+mn-cs"/>
              </a:rPr>
              <a:t>M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e s t o n e    B u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d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n g   </a:t>
            </a:r>
            <a:r>
              <a:rPr kumimoji="0" lang="en-US" sz="2600" b="1" i="0" u="none" strike="noStrike" kern="1200" cap="none" spc="0" normalizeH="0" noProof="0" dirty="0" smtClean="0">
                <a:ln>
                  <a:noFill/>
                </a:ln>
                <a:solidFill>
                  <a:srgbClr val="FFFFFF"/>
                </a:solidFill>
                <a:effectLst/>
                <a:uLnTx/>
                <a:uFillTx/>
                <a:latin typeface="+mn-lt"/>
                <a:ea typeface="+mn-ea"/>
                <a:cs typeface="+mn-cs"/>
              </a:rPr>
              <a:t> # 4</a:t>
            </a:r>
            <a:endParaRPr kumimoji="0" lang="en-US" sz="2600" b="1" i="0" u="none" strike="noStrike" kern="1200" cap="none" spc="0" normalizeH="0" baseline="0" noProof="0" dirty="0">
              <a:ln>
                <a:noFill/>
              </a:ln>
              <a:solidFill>
                <a:srgbClr val="FFFFFF"/>
              </a:solidFill>
              <a:effectLst/>
              <a:uLnTx/>
              <a:uFillTx/>
              <a:latin typeface="+mn-lt"/>
              <a:ea typeface="+mn-ea"/>
              <a:cs typeface="+mn-cs"/>
            </a:endParaRPr>
          </a:p>
        </p:txBody>
      </p:sp>
      <p:sp>
        <p:nvSpPr>
          <p:cNvPr id="16" name="Subtitle 9"/>
          <p:cNvSpPr txBox="1">
            <a:spLocks/>
          </p:cNvSpPr>
          <p:nvPr/>
        </p:nvSpPr>
        <p:spPr>
          <a:xfrm>
            <a:off x="5791200" y="5715000"/>
            <a:ext cx="3352800" cy="350763"/>
          </a:xfrm>
          <a:prstGeom prst="rect">
            <a:avLst/>
          </a:prstGeom>
        </p:spPr>
        <p:txBody>
          <a:bodyPr vert="horz" numCol="1" anchor="ctr">
            <a:normAutofit/>
          </a:bodyPr>
          <a:lstStyle/>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1600" b="1" i="0" u="none" strike="noStrike" kern="1200" cap="none" spc="0" normalizeH="0" baseline="0" noProof="0" dirty="0" smtClean="0">
                <a:ln>
                  <a:noFill/>
                </a:ln>
                <a:solidFill>
                  <a:srgbClr val="FFFFFF"/>
                </a:solidFill>
                <a:effectLst/>
                <a:uLnTx/>
                <a:uFillTx/>
                <a:latin typeface="+mn-lt"/>
                <a:ea typeface="+mn-ea"/>
                <a:cs typeface="+mn-cs"/>
              </a:rPr>
              <a:t>K r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s t e n    M    H l o p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c k</a:t>
            </a:r>
            <a:endParaRPr kumimoji="0" lang="en-US" sz="1600" b="1" i="0" u="none" strike="noStrike" kern="1200" cap="none" spc="0" normalizeH="0" baseline="0" noProof="0" dirty="0">
              <a:ln>
                <a:noFill/>
              </a:ln>
              <a:solidFill>
                <a:srgbClr val="FFFFFF"/>
              </a:solidFill>
              <a:effectLst/>
              <a:uLnTx/>
              <a:uFillTx/>
              <a:latin typeface="+mn-lt"/>
              <a:ea typeface="+mn-ea"/>
              <a:cs typeface="+mn-cs"/>
            </a:endParaRPr>
          </a:p>
        </p:txBody>
      </p:sp>
      <p:cxnSp>
        <p:nvCxnSpPr>
          <p:cNvPr id="20" name="Straight Connector 19"/>
          <p:cNvCxnSpPr/>
          <p:nvPr/>
        </p:nvCxnSpPr>
        <p:spPr>
          <a:xfrm rot="10800000">
            <a:off x="3695700" y="1066802"/>
            <a:ext cx="3390904" cy="1588"/>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2"/>
          </p:cNvCxnSpPr>
          <p:nvPr/>
        </p:nvCxnSpPr>
        <p:spPr>
          <a:xfrm rot="5400000" flipH="1">
            <a:off x="1847056" y="-705643"/>
            <a:ext cx="1589" cy="36957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8"/>
          <p:cNvSpPr txBox="1">
            <a:spLocks/>
          </p:cNvSpPr>
          <p:nvPr/>
        </p:nvSpPr>
        <p:spPr>
          <a:xfrm>
            <a:off x="304800" y="990600"/>
            <a:ext cx="6781800" cy="381000"/>
          </a:xfrm>
          <a:prstGeom prst="rect">
            <a:avLst/>
          </a:prstGeom>
        </p:spPr>
        <p:txBody>
          <a:bodyPr vert="horz"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all" spc="0" normalizeH="0" baseline="0" noProof="0" dirty="0" smtClean="0">
                <a:ln>
                  <a:noFill/>
                </a:ln>
                <a:solidFill>
                  <a:schemeClr val="tx2"/>
                </a:solidFill>
                <a:effectLst/>
                <a:uLnTx/>
                <a:uFillTx/>
                <a:latin typeface="Calibri" pitchFamily="34" charset="0"/>
                <a:ea typeface="+mj-ea"/>
                <a:cs typeface="+mj-cs"/>
              </a:rPr>
              <a:t>Interior Tenant Fit out</a:t>
            </a:r>
            <a:endParaRPr kumimoji="0" lang="en-US" sz="1600" b="0" i="0" u="none" strike="noStrike" kern="1200" cap="all" spc="0" normalizeH="0" baseline="0" noProof="0" dirty="0">
              <a:ln>
                <a:noFill/>
              </a:ln>
              <a:solidFill>
                <a:schemeClr val="tx2"/>
              </a:solidFill>
              <a:effectLst/>
              <a:uLnTx/>
              <a:uFillTx/>
              <a:latin typeface="Calibri" pitchFamily="34" charset="0"/>
              <a:ea typeface="+mj-ea"/>
              <a:cs typeface="+mj-cs"/>
            </a:endParaRPr>
          </a:p>
        </p:txBody>
      </p:sp>
      <p:sp>
        <p:nvSpPr>
          <p:cNvPr id="18" name="TextBox 17"/>
          <p:cNvSpPr txBox="1"/>
          <p:nvPr/>
        </p:nvSpPr>
        <p:spPr>
          <a:xfrm>
            <a:off x="2895600" y="3739277"/>
            <a:ext cx="3352800" cy="2585323"/>
          </a:xfrm>
          <a:prstGeom prst="rect">
            <a:avLst/>
          </a:prstGeom>
          <a:noFill/>
        </p:spPr>
        <p:txBody>
          <a:bodyPr wrap="square" numCol="2" rtlCol="0">
            <a:spAutoFit/>
          </a:bodyPr>
          <a:lstStyle/>
          <a:p>
            <a:pPr>
              <a:lnSpc>
                <a:spcPct val="150000"/>
              </a:lnSpc>
              <a:buClr>
                <a:schemeClr val="accent1"/>
              </a:buClr>
            </a:pPr>
            <a:r>
              <a:rPr lang="en-US" dirty="0" smtClean="0">
                <a:solidFill>
                  <a:schemeClr val="tx1">
                    <a:lumMod val="65000"/>
                    <a:lumOff val="35000"/>
                  </a:schemeClr>
                </a:solidFill>
                <a:latin typeface="Calibri" pitchFamily="34" charset="0"/>
              </a:rPr>
              <a:t>Tile</a:t>
            </a:r>
          </a:p>
          <a:p>
            <a:pPr marL="228600" indent="-228600">
              <a:lnSpc>
                <a:spcPct val="150000"/>
              </a:lnSpc>
              <a:buClr>
                <a:schemeClr val="accent1"/>
              </a:buClr>
              <a:buFont typeface="Arial" pitchFamily="34" charset="0"/>
              <a:buChar char="•"/>
            </a:pPr>
            <a:r>
              <a:rPr lang="en-US" dirty="0" err="1" smtClean="0">
                <a:solidFill>
                  <a:schemeClr val="tx1">
                    <a:lumMod val="65000"/>
                    <a:lumOff val="35000"/>
                  </a:schemeClr>
                </a:solidFill>
                <a:latin typeface="Calibri" pitchFamily="34" charset="0"/>
              </a:rPr>
              <a:t>EnviroGLAS</a:t>
            </a:r>
            <a:endParaRPr lang="en-US" dirty="0" smtClean="0">
              <a:solidFill>
                <a:schemeClr val="tx1">
                  <a:lumMod val="65000"/>
                  <a:lumOff val="35000"/>
                </a:schemeClr>
              </a:solidFill>
              <a:latin typeface="Calibri" pitchFamily="34" charset="0"/>
            </a:endParaRPr>
          </a:p>
          <a:p>
            <a:pPr marL="228600" indent="-228600">
              <a:lnSpc>
                <a:spcPct val="150000"/>
              </a:lnSpc>
              <a:buClr>
                <a:schemeClr val="accent1"/>
              </a:buClr>
              <a:buFont typeface="Arial" pitchFamily="34" charset="0"/>
              <a:buChar char="•"/>
            </a:pPr>
            <a:r>
              <a:rPr lang="en-US" dirty="0" smtClean="0">
                <a:solidFill>
                  <a:schemeClr val="tx1">
                    <a:lumMod val="65000"/>
                    <a:lumOff val="35000"/>
                  </a:schemeClr>
                </a:solidFill>
                <a:latin typeface="Calibri" pitchFamily="34" charset="0"/>
              </a:rPr>
              <a:t>Local Material</a:t>
            </a:r>
          </a:p>
          <a:p>
            <a:pPr marL="228600" indent="-228600">
              <a:lnSpc>
                <a:spcPct val="150000"/>
              </a:lnSpc>
              <a:buClr>
                <a:schemeClr val="accent1"/>
              </a:buClr>
              <a:buFont typeface="Arial" pitchFamily="34" charset="0"/>
              <a:buChar char="•"/>
            </a:pPr>
            <a:r>
              <a:rPr lang="en-US" dirty="0" smtClean="0">
                <a:solidFill>
                  <a:schemeClr val="tx1">
                    <a:lumMod val="65000"/>
                    <a:lumOff val="35000"/>
                  </a:schemeClr>
                </a:solidFill>
                <a:latin typeface="Calibri" pitchFamily="34" charset="0"/>
              </a:rPr>
              <a:t>Recycled Glass</a:t>
            </a:r>
          </a:p>
          <a:p>
            <a:pPr marL="228600" indent="-228600">
              <a:lnSpc>
                <a:spcPct val="150000"/>
              </a:lnSpc>
              <a:buClr>
                <a:schemeClr val="accent1"/>
              </a:buClr>
              <a:buFont typeface="Arial" pitchFamily="34" charset="0"/>
              <a:buChar char="•"/>
            </a:pPr>
            <a:endParaRPr lang="en-US" dirty="0" smtClean="0">
              <a:solidFill>
                <a:schemeClr val="tx1">
                  <a:lumMod val="65000"/>
                  <a:lumOff val="35000"/>
                </a:schemeClr>
              </a:solidFill>
              <a:latin typeface="Calibri" pitchFamily="34" charset="0"/>
            </a:endParaRPr>
          </a:p>
          <a:p>
            <a:pPr marL="228600" indent="-228600">
              <a:lnSpc>
                <a:spcPct val="150000"/>
              </a:lnSpc>
              <a:buClr>
                <a:schemeClr val="accent1"/>
              </a:buClr>
              <a:buFont typeface="Arial" pitchFamily="34" charset="0"/>
              <a:buChar char="•"/>
            </a:pPr>
            <a:endParaRPr lang="en-US" dirty="0" smtClean="0">
              <a:solidFill>
                <a:schemeClr val="tx1">
                  <a:lumMod val="65000"/>
                  <a:lumOff val="35000"/>
                </a:schemeClr>
              </a:solidFill>
              <a:latin typeface="Calibri" pitchFamily="34" charset="0"/>
            </a:endParaRPr>
          </a:p>
          <a:p>
            <a:pPr marL="228600" indent="-228600">
              <a:lnSpc>
                <a:spcPct val="150000"/>
              </a:lnSpc>
              <a:buClr>
                <a:schemeClr val="accent1"/>
              </a:buClr>
              <a:buFont typeface="Arial" pitchFamily="34" charset="0"/>
              <a:buChar char="•"/>
            </a:pPr>
            <a:endParaRPr lang="en-US" dirty="0" smtClean="0">
              <a:solidFill>
                <a:schemeClr val="tx1">
                  <a:lumMod val="65000"/>
                  <a:lumOff val="35000"/>
                </a:schemeClr>
              </a:solidFill>
              <a:latin typeface="Calibri" pitchFamily="34" charset="0"/>
            </a:endParaRPr>
          </a:p>
          <a:p>
            <a:pPr marL="228600" indent="-228600">
              <a:lnSpc>
                <a:spcPct val="150000"/>
              </a:lnSpc>
              <a:buClr>
                <a:schemeClr val="accent1"/>
              </a:buClr>
              <a:buFont typeface="Arial" pitchFamily="34" charset="0"/>
              <a:buChar char="•"/>
            </a:pPr>
            <a:r>
              <a:rPr lang="en-US" dirty="0" err="1" smtClean="0">
                <a:solidFill>
                  <a:schemeClr val="tx1">
                    <a:lumMod val="65000"/>
                    <a:lumOff val="35000"/>
                  </a:schemeClr>
                </a:solidFill>
                <a:latin typeface="Calibri" pitchFamily="34" charset="0"/>
              </a:rPr>
              <a:t>EcoTop</a:t>
            </a:r>
            <a:endParaRPr lang="en-US" dirty="0" smtClean="0">
              <a:solidFill>
                <a:schemeClr val="tx1">
                  <a:lumMod val="65000"/>
                  <a:lumOff val="35000"/>
                </a:schemeClr>
              </a:solidFill>
              <a:latin typeface="Calibri" pitchFamily="34" charset="0"/>
            </a:endParaRPr>
          </a:p>
          <a:p>
            <a:pPr marL="228600" indent="-228600">
              <a:lnSpc>
                <a:spcPct val="150000"/>
              </a:lnSpc>
              <a:buClr>
                <a:schemeClr val="accent1"/>
              </a:buClr>
              <a:buFont typeface="Arial" pitchFamily="34" charset="0"/>
              <a:buChar char="•"/>
            </a:pPr>
            <a:r>
              <a:rPr lang="en-US" dirty="0" smtClean="0">
                <a:solidFill>
                  <a:schemeClr val="tx1">
                    <a:lumMod val="65000"/>
                    <a:lumOff val="35000"/>
                  </a:schemeClr>
                </a:solidFill>
                <a:latin typeface="Calibri" pitchFamily="34" charset="0"/>
              </a:rPr>
              <a:t>Bamboo Fiber</a:t>
            </a:r>
          </a:p>
          <a:p>
            <a:pPr marL="228600" indent="-228600">
              <a:lnSpc>
                <a:spcPct val="150000"/>
              </a:lnSpc>
              <a:buClr>
                <a:schemeClr val="accent1"/>
              </a:buClr>
              <a:buFont typeface="Arial" pitchFamily="34" charset="0"/>
              <a:buChar char="•"/>
            </a:pPr>
            <a:r>
              <a:rPr lang="en-US" dirty="0" smtClean="0">
                <a:solidFill>
                  <a:schemeClr val="tx1">
                    <a:lumMod val="65000"/>
                    <a:lumOff val="35000"/>
                  </a:schemeClr>
                </a:solidFill>
                <a:latin typeface="Calibri" pitchFamily="34" charset="0"/>
              </a:rPr>
              <a:t>VOC Free</a:t>
            </a:r>
            <a:endParaRPr lang="en-US" dirty="0">
              <a:solidFill>
                <a:schemeClr val="tx1">
                  <a:lumMod val="65000"/>
                  <a:lumOff val="35000"/>
                </a:schemeClr>
              </a:solidFill>
              <a:latin typeface="Calibri" pitchFamily="34" charset="0"/>
            </a:endParaRPr>
          </a:p>
        </p:txBody>
      </p:sp>
      <p:pic>
        <p:nvPicPr>
          <p:cNvPr id="19" name="Picture 18" descr="ecotop.jpg"/>
          <p:cNvPicPr/>
          <p:nvPr/>
        </p:nvPicPr>
        <p:blipFill>
          <a:blip r:embed="rId3"/>
          <a:stretch>
            <a:fillRect/>
          </a:stretch>
        </p:blipFill>
        <p:spPr>
          <a:xfrm>
            <a:off x="6400800" y="4044075"/>
            <a:ext cx="2057400" cy="1524000"/>
          </a:xfrm>
          <a:prstGeom prst="rect">
            <a:avLst/>
          </a:prstGeom>
        </p:spPr>
      </p:pic>
      <p:pic>
        <p:nvPicPr>
          <p:cNvPr id="22" name="Picture 21" descr="envrioglas.jpg"/>
          <p:cNvPicPr/>
          <p:nvPr/>
        </p:nvPicPr>
        <p:blipFill>
          <a:blip r:embed="rId4"/>
          <a:srcRect b="6896"/>
          <a:stretch>
            <a:fillRect/>
          </a:stretch>
        </p:blipFill>
        <p:spPr>
          <a:xfrm>
            <a:off x="609600" y="4044075"/>
            <a:ext cx="1909950" cy="1524000"/>
          </a:xfrm>
          <a:prstGeom prst="rect">
            <a:avLst/>
          </a:prstGeom>
        </p:spPr>
      </p:pic>
      <p:sp>
        <p:nvSpPr>
          <p:cNvPr id="27" name="TextBox 26"/>
          <p:cNvSpPr txBox="1"/>
          <p:nvPr/>
        </p:nvSpPr>
        <p:spPr>
          <a:xfrm>
            <a:off x="6248400" y="2131874"/>
            <a:ext cx="2514600" cy="1754326"/>
          </a:xfrm>
          <a:prstGeom prst="rect">
            <a:avLst/>
          </a:prstGeom>
          <a:noFill/>
        </p:spPr>
        <p:txBody>
          <a:bodyPr wrap="square" rtlCol="0">
            <a:spAutoFit/>
          </a:bodyPr>
          <a:lstStyle/>
          <a:p>
            <a:pPr>
              <a:lnSpc>
                <a:spcPct val="150000"/>
              </a:lnSpc>
              <a:buClr>
                <a:schemeClr val="accent1"/>
              </a:buClr>
            </a:pPr>
            <a:r>
              <a:rPr lang="en-US" dirty="0" smtClean="0">
                <a:solidFill>
                  <a:schemeClr val="tx1">
                    <a:lumMod val="65000"/>
                    <a:lumOff val="35000"/>
                  </a:schemeClr>
                </a:solidFill>
                <a:latin typeface="Calibri" pitchFamily="34" charset="0"/>
              </a:rPr>
              <a:t>Doors</a:t>
            </a:r>
          </a:p>
          <a:p>
            <a:pPr marL="228600" indent="-228600">
              <a:lnSpc>
                <a:spcPct val="150000"/>
              </a:lnSpc>
              <a:buClr>
                <a:schemeClr val="accent1"/>
              </a:buClr>
              <a:buFont typeface="Arial" pitchFamily="34" charset="0"/>
              <a:buChar char="•"/>
            </a:pPr>
            <a:r>
              <a:rPr lang="en-US" dirty="0" smtClean="0">
                <a:solidFill>
                  <a:schemeClr val="tx1">
                    <a:lumMod val="65000"/>
                    <a:lumOff val="35000"/>
                  </a:schemeClr>
                </a:solidFill>
                <a:latin typeface="Calibri" pitchFamily="34" charset="0"/>
              </a:rPr>
              <a:t>Eggers Industry</a:t>
            </a:r>
          </a:p>
          <a:p>
            <a:pPr marL="228600" indent="-228600">
              <a:lnSpc>
                <a:spcPct val="150000"/>
              </a:lnSpc>
              <a:buClr>
                <a:schemeClr val="accent1"/>
              </a:buClr>
              <a:buFont typeface="Arial" pitchFamily="34" charset="0"/>
              <a:buChar char="•"/>
            </a:pPr>
            <a:r>
              <a:rPr lang="en-US" dirty="0" smtClean="0">
                <a:solidFill>
                  <a:schemeClr val="tx1">
                    <a:lumMod val="65000"/>
                    <a:lumOff val="35000"/>
                  </a:schemeClr>
                </a:solidFill>
                <a:latin typeface="Calibri" pitchFamily="34" charset="0"/>
              </a:rPr>
              <a:t>FSC Certified</a:t>
            </a:r>
          </a:p>
          <a:p>
            <a:pPr marL="228600" indent="-228600">
              <a:lnSpc>
                <a:spcPct val="150000"/>
              </a:lnSpc>
              <a:buClr>
                <a:schemeClr val="accent1"/>
              </a:buClr>
              <a:buFont typeface="Arial" pitchFamily="34" charset="0"/>
              <a:buChar char="•"/>
            </a:pPr>
            <a:r>
              <a:rPr lang="en-US" dirty="0" smtClean="0">
                <a:solidFill>
                  <a:schemeClr val="tx1">
                    <a:lumMod val="65000"/>
                    <a:lumOff val="35000"/>
                  </a:schemeClr>
                </a:solidFill>
                <a:latin typeface="Calibri" pitchFamily="34" charset="0"/>
              </a:rPr>
              <a:t>VOC Free</a:t>
            </a:r>
            <a:endParaRPr lang="en-US" dirty="0">
              <a:solidFill>
                <a:schemeClr val="tx1">
                  <a:lumMod val="65000"/>
                  <a:lumOff val="35000"/>
                </a:schemeClr>
              </a:solidFill>
              <a:latin typeface="Calibri" pitchFamily="34" charset="0"/>
            </a:endParaRPr>
          </a:p>
        </p:txBody>
      </p:sp>
      <p:pic>
        <p:nvPicPr>
          <p:cNvPr id="28" name="Picture 27"/>
          <p:cNvPicPr/>
          <p:nvPr/>
        </p:nvPicPr>
        <p:blipFill>
          <a:blip r:embed="rId5"/>
          <a:srcRect l="52626" t="29470" r="5039" b="39974"/>
          <a:stretch>
            <a:fillRect/>
          </a:stretch>
        </p:blipFill>
        <p:spPr bwMode="auto">
          <a:xfrm>
            <a:off x="304800" y="1979474"/>
            <a:ext cx="58674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0" y="5593080"/>
            <a:ext cx="9144000" cy="960120"/>
            <a:chOff x="0" y="2621280"/>
            <a:chExt cx="9144000" cy="960120"/>
          </a:xfrm>
        </p:grpSpPr>
        <p:sp>
          <p:nvSpPr>
            <p:cNvPr id="17" name="Rectangle 16"/>
            <p:cNvSpPr/>
            <p:nvPr/>
          </p:nvSpPr>
          <p:spPr>
            <a:xfrm>
              <a:off x="0" y="2621280"/>
              <a:ext cx="9144000" cy="96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2743200"/>
              <a:ext cx="220980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362200" y="2743200"/>
              <a:ext cx="6781800"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304800" y="533400"/>
            <a:ext cx="6781800" cy="609600"/>
          </a:xfrm>
        </p:spPr>
        <p:txBody>
          <a:bodyPr>
            <a:normAutofit/>
          </a:bodyPr>
          <a:lstStyle/>
          <a:p>
            <a:r>
              <a:rPr lang="en-US" sz="3200" dirty="0" smtClean="0">
                <a:latin typeface="Calibri" pitchFamily="34" charset="0"/>
              </a:rPr>
              <a:t>A r c h I t e c t u r e</a:t>
            </a:r>
            <a:endParaRPr lang="en-US" sz="3200" dirty="0">
              <a:latin typeface="Calibri" pitchFamily="34" charset="0"/>
            </a:endParaRPr>
          </a:p>
        </p:txBody>
      </p:sp>
      <p:sp>
        <p:nvSpPr>
          <p:cNvPr id="10" name="Subtitle 9"/>
          <p:cNvSpPr>
            <a:spLocks noGrp="1"/>
          </p:cNvSpPr>
          <p:nvPr>
            <p:ph type="subTitle" idx="1"/>
          </p:nvPr>
        </p:nvSpPr>
        <p:spPr>
          <a:xfrm>
            <a:off x="2362200" y="6065764"/>
            <a:ext cx="6705600" cy="350763"/>
          </a:xfrm>
        </p:spPr>
        <p:txBody>
          <a:bodyPr>
            <a:normAutofit/>
          </a:bodyPr>
          <a:lstStyle/>
          <a:p>
            <a:pPr algn="ctr"/>
            <a:r>
              <a:rPr lang="en-US" sz="1200" dirty="0" smtClean="0"/>
              <a:t>Construction Management  |  Dr. David Riley  |  Germantown, Maryland  |  April 15, 2008</a:t>
            </a:r>
            <a:endParaRPr lang="en-US" sz="1200" dirty="0"/>
          </a:p>
        </p:txBody>
      </p:sp>
      <p:pic>
        <p:nvPicPr>
          <p:cNvPr id="12" name="Picture 11" descr="ext. rendering.JPG"/>
          <p:cNvPicPr>
            <a:picLocks noChangeAspect="1"/>
          </p:cNvPicPr>
          <p:nvPr/>
        </p:nvPicPr>
        <p:blipFill>
          <a:blip r:embed="rId2" cstate="print"/>
          <a:stretch>
            <a:fillRect/>
          </a:stretch>
        </p:blipFill>
        <p:spPr>
          <a:xfrm>
            <a:off x="7162802" y="304801"/>
            <a:ext cx="1934489" cy="1006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381000" y="1524000"/>
            <a:ext cx="8382000" cy="2677656"/>
          </a:xfrm>
          <a:prstGeom prst="rect">
            <a:avLst/>
          </a:prstGeom>
          <a:noFill/>
        </p:spPr>
        <p:txBody>
          <a:bodyPr wrap="square" rtlCol="0">
            <a:spAutoFit/>
          </a:bodyPr>
          <a:lstStyle/>
          <a:p>
            <a:pPr>
              <a:lnSpc>
                <a:spcPct val="150000"/>
              </a:lnSpc>
            </a:pPr>
            <a:r>
              <a:rPr lang="en-US" sz="2400" u="sng" dirty="0" smtClean="0">
                <a:solidFill>
                  <a:schemeClr val="tx1">
                    <a:lumMod val="65000"/>
                    <a:lumOff val="35000"/>
                  </a:schemeClr>
                </a:solidFill>
                <a:latin typeface="Calibri" pitchFamily="34" charset="0"/>
              </a:rPr>
              <a:t>Conclusion</a:t>
            </a:r>
          </a:p>
          <a:p>
            <a:pPr marL="914400" indent="-228600">
              <a:lnSpc>
                <a:spcPct val="150000"/>
              </a:lnSpc>
              <a:buClr>
                <a:schemeClr val="accent1"/>
              </a:buClr>
              <a:buFont typeface="Arial" pitchFamily="34" charset="0"/>
              <a:buChar char="•"/>
            </a:pPr>
            <a:r>
              <a:rPr lang="en-US" sz="2200" dirty="0" smtClean="0">
                <a:solidFill>
                  <a:schemeClr val="tx1">
                    <a:lumMod val="65000"/>
                    <a:lumOff val="35000"/>
                  </a:schemeClr>
                </a:solidFill>
                <a:latin typeface="Calibri" pitchFamily="34" charset="0"/>
              </a:rPr>
              <a:t>Energy efficient </a:t>
            </a:r>
          </a:p>
          <a:p>
            <a:pPr marL="914400" indent="-228600">
              <a:lnSpc>
                <a:spcPct val="150000"/>
              </a:lnSpc>
              <a:buClr>
                <a:schemeClr val="accent1"/>
              </a:buClr>
              <a:buFont typeface="Arial" pitchFamily="34" charset="0"/>
              <a:buChar char="•"/>
            </a:pPr>
            <a:r>
              <a:rPr lang="en-US" sz="2200" dirty="0" smtClean="0">
                <a:solidFill>
                  <a:schemeClr val="tx1">
                    <a:lumMod val="65000"/>
                    <a:lumOff val="35000"/>
                  </a:schemeClr>
                </a:solidFill>
                <a:latin typeface="Calibri" pitchFamily="34" charset="0"/>
              </a:rPr>
              <a:t>Environmentally friendly</a:t>
            </a:r>
          </a:p>
          <a:p>
            <a:pPr marL="914400" indent="-228600">
              <a:lnSpc>
                <a:spcPct val="150000"/>
              </a:lnSpc>
              <a:buClr>
                <a:schemeClr val="accent1"/>
              </a:buClr>
              <a:buFont typeface="Arial" pitchFamily="34" charset="0"/>
              <a:buChar char="•"/>
            </a:pPr>
            <a:r>
              <a:rPr lang="en-US" sz="2200" dirty="0" smtClean="0">
                <a:solidFill>
                  <a:schemeClr val="tx1">
                    <a:lumMod val="65000"/>
                    <a:lumOff val="35000"/>
                  </a:schemeClr>
                </a:solidFill>
                <a:latin typeface="Calibri" pitchFamily="34" charset="0"/>
              </a:rPr>
              <a:t>Healthier work environment</a:t>
            </a:r>
          </a:p>
          <a:p>
            <a:pPr marL="914400" indent="-228600">
              <a:lnSpc>
                <a:spcPct val="150000"/>
              </a:lnSpc>
              <a:buClr>
                <a:schemeClr val="accent1"/>
              </a:buClr>
              <a:buFont typeface="Arial" pitchFamily="34" charset="0"/>
              <a:buChar char="•"/>
            </a:pPr>
            <a:r>
              <a:rPr lang="en-US" sz="2200" dirty="0" smtClean="0">
                <a:solidFill>
                  <a:schemeClr val="tx1">
                    <a:lumMod val="65000"/>
                    <a:lumOff val="35000"/>
                  </a:schemeClr>
                </a:solidFill>
                <a:latin typeface="Calibri" pitchFamily="34" charset="0"/>
              </a:rPr>
              <a:t>Cost concerns</a:t>
            </a:r>
          </a:p>
        </p:txBody>
      </p:sp>
      <p:sp>
        <p:nvSpPr>
          <p:cNvPr id="15" name="Subtitle 9"/>
          <p:cNvSpPr txBox="1">
            <a:spLocks/>
          </p:cNvSpPr>
          <p:nvPr/>
        </p:nvSpPr>
        <p:spPr>
          <a:xfrm>
            <a:off x="2362200" y="5715000"/>
            <a:ext cx="3352800" cy="350763"/>
          </a:xfrm>
          <a:prstGeom prst="rect">
            <a:avLst/>
          </a:prstGeom>
        </p:spPr>
        <p:txBody>
          <a:bodyPr vert="horz" numCol="1" anchor="ctr">
            <a:normAutofit fontScale="62500" lnSpcReduction="20000"/>
          </a:bodyPr>
          <a:lstStyle/>
          <a:p>
            <a:pPr marL="0" marR="0" lvl="0" indent="0"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1" i="0" u="none" strike="noStrike" kern="1200" cap="none" spc="0" normalizeH="0" baseline="0" noProof="0" dirty="0" smtClean="0">
                <a:ln>
                  <a:noFill/>
                </a:ln>
                <a:solidFill>
                  <a:srgbClr val="FFFFFF"/>
                </a:solidFill>
                <a:effectLst/>
                <a:uLnTx/>
                <a:uFillTx/>
                <a:latin typeface="+mn-lt"/>
                <a:ea typeface="+mn-ea"/>
                <a:cs typeface="+mn-cs"/>
              </a:rPr>
              <a:t>M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e s t o n e    B u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d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n g   </a:t>
            </a:r>
            <a:r>
              <a:rPr kumimoji="0" lang="en-US" sz="2600" b="1" i="0" u="none" strike="noStrike" kern="1200" cap="none" spc="0" normalizeH="0" noProof="0" dirty="0" smtClean="0">
                <a:ln>
                  <a:noFill/>
                </a:ln>
                <a:solidFill>
                  <a:srgbClr val="FFFFFF"/>
                </a:solidFill>
                <a:effectLst/>
                <a:uLnTx/>
                <a:uFillTx/>
                <a:latin typeface="+mn-lt"/>
                <a:ea typeface="+mn-ea"/>
                <a:cs typeface="+mn-cs"/>
              </a:rPr>
              <a:t> # 4</a:t>
            </a:r>
            <a:endParaRPr kumimoji="0" lang="en-US" sz="2600" b="1" i="0" u="none" strike="noStrike" kern="1200" cap="none" spc="0" normalizeH="0" baseline="0" noProof="0" dirty="0">
              <a:ln>
                <a:noFill/>
              </a:ln>
              <a:solidFill>
                <a:srgbClr val="FFFFFF"/>
              </a:solidFill>
              <a:effectLst/>
              <a:uLnTx/>
              <a:uFillTx/>
              <a:latin typeface="+mn-lt"/>
              <a:ea typeface="+mn-ea"/>
              <a:cs typeface="+mn-cs"/>
            </a:endParaRPr>
          </a:p>
        </p:txBody>
      </p:sp>
      <p:sp>
        <p:nvSpPr>
          <p:cNvPr id="16" name="Subtitle 9"/>
          <p:cNvSpPr txBox="1">
            <a:spLocks/>
          </p:cNvSpPr>
          <p:nvPr/>
        </p:nvSpPr>
        <p:spPr>
          <a:xfrm>
            <a:off x="5791200" y="5715000"/>
            <a:ext cx="3352800" cy="350763"/>
          </a:xfrm>
          <a:prstGeom prst="rect">
            <a:avLst/>
          </a:prstGeom>
        </p:spPr>
        <p:txBody>
          <a:bodyPr vert="horz" numCol="1" anchor="ctr">
            <a:normAutofit/>
          </a:bodyPr>
          <a:lstStyle/>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1600" b="1" i="0" u="none" strike="noStrike" kern="1200" cap="none" spc="0" normalizeH="0" baseline="0" noProof="0" dirty="0" smtClean="0">
                <a:ln>
                  <a:noFill/>
                </a:ln>
                <a:solidFill>
                  <a:srgbClr val="FFFFFF"/>
                </a:solidFill>
                <a:effectLst/>
                <a:uLnTx/>
                <a:uFillTx/>
                <a:latin typeface="+mn-lt"/>
                <a:ea typeface="+mn-ea"/>
                <a:cs typeface="+mn-cs"/>
              </a:rPr>
              <a:t>K r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s t e n    M    H l o p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c k</a:t>
            </a:r>
            <a:endParaRPr kumimoji="0" lang="en-US" sz="1600" b="1" i="0" u="none" strike="noStrike" kern="1200" cap="none" spc="0" normalizeH="0" baseline="0" noProof="0" dirty="0">
              <a:ln>
                <a:noFill/>
              </a:ln>
              <a:solidFill>
                <a:srgbClr val="FFFFFF"/>
              </a:solidFill>
              <a:effectLst/>
              <a:uLnTx/>
              <a:uFillTx/>
              <a:latin typeface="+mn-lt"/>
              <a:ea typeface="+mn-ea"/>
              <a:cs typeface="+mn-cs"/>
            </a:endParaRPr>
          </a:p>
        </p:txBody>
      </p:sp>
      <p:cxnSp>
        <p:nvCxnSpPr>
          <p:cNvPr id="20" name="Straight Connector 19"/>
          <p:cNvCxnSpPr/>
          <p:nvPr/>
        </p:nvCxnSpPr>
        <p:spPr>
          <a:xfrm rot="10800000">
            <a:off x="3695700" y="1066802"/>
            <a:ext cx="3390904" cy="1588"/>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2"/>
          </p:cNvCxnSpPr>
          <p:nvPr/>
        </p:nvCxnSpPr>
        <p:spPr>
          <a:xfrm rot="5400000" flipH="1">
            <a:off x="1847056" y="-705643"/>
            <a:ext cx="1589" cy="36957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8"/>
          <p:cNvSpPr txBox="1">
            <a:spLocks/>
          </p:cNvSpPr>
          <p:nvPr/>
        </p:nvSpPr>
        <p:spPr>
          <a:xfrm>
            <a:off x="304800" y="990600"/>
            <a:ext cx="6781800" cy="381000"/>
          </a:xfrm>
          <a:prstGeom prst="rect">
            <a:avLst/>
          </a:prstGeom>
        </p:spPr>
        <p:txBody>
          <a:bodyPr vert="horz"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all" spc="0" normalizeH="0" baseline="0" noProof="0" dirty="0" smtClean="0">
                <a:ln>
                  <a:noFill/>
                </a:ln>
                <a:solidFill>
                  <a:schemeClr val="tx2"/>
                </a:solidFill>
                <a:effectLst/>
                <a:uLnTx/>
                <a:uFillTx/>
                <a:latin typeface="Calibri" pitchFamily="34" charset="0"/>
                <a:ea typeface="+mj-ea"/>
                <a:cs typeface="+mj-cs"/>
              </a:rPr>
              <a:t>Interior Tenant Fit out</a:t>
            </a:r>
            <a:endParaRPr kumimoji="0" lang="en-US" sz="1600" b="0" i="0" u="none" strike="noStrike" kern="1200" cap="all" spc="0" normalizeH="0" baseline="0" noProof="0" dirty="0">
              <a:ln>
                <a:noFill/>
              </a:ln>
              <a:solidFill>
                <a:schemeClr val="tx2"/>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0" y="5593080"/>
            <a:ext cx="9144000" cy="960120"/>
            <a:chOff x="0" y="2621280"/>
            <a:chExt cx="9144000" cy="960120"/>
          </a:xfrm>
        </p:grpSpPr>
        <p:sp>
          <p:nvSpPr>
            <p:cNvPr id="17" name="Rectangle 16"/>
            <p:cNvSpPr/>
            <p:nvPr/>
          </p:nvSpPr>
          <p:spPr>
            <a:xfrm>
              <a:off x="0" y="2621280"/>
              <a:ext cx="9144000" cy="96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2743200"/>
              <a:ext cx="220980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362200" y="2743200"/>
              <a:ext cx="6781800"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304800" y="533400"/>
            <a:ext cx="6781800" cy="609600"/>
          </a:xfrm>
        </p:spPr>
        <p:txBody>
          <a:bodyPr>
            <a:normAutofit/>
          </a:bodyPr>
          <a:lstStyle/>
          <a:p>
            <a:r>
              <a:rPr lang="en-US" sz="3200" dirty="0" smtClean="0">
                <a:latin typeface="Calibri" pitchFamily="34" charset="0"/>
              </a:rPr>
              <a:t>S t u r c t u r a l</a:t>
            </a:r>
            <a:endParaRPr lang="en-US" sz="3200" dirty="0">
              <a:latin typeface="Calibri" pitchFamily="34" charset="0"/>
            </a:endParaRPr>
          </a:p>
        </p:txBody>
      </p:sp>
      <p:sp>
        <p:nvSpPr>
          <p:cNvPr id="10" name="Subtitle 9"/>
          <p:cNvSpPr>
            <a:spLocks noGrp="1"/>
          </p:cNvSpPr>
          <p:nvPr>
            <p:ph type="subTitle" idx="1"/>
          </p:nvPr>
        </p:nvSpPr>
        <p:spPr>
          <a:xfrm>
            <a:off x="2362200" y="6065764"/>
            <a:ext cx="6705600" cy="350763"/>
          </a:xfrm>
        </p:spPr>
        <p:txBody>
          <a:bodyPr>
            <a:normAutofit/>
          </a:bodyPr>
          <a:lstStyle/>
          <a:p>
            <a:pPr algn="ctr"/>
            <a:r>
              <a:rPr lang="en-US" sz="1200" dirty="0" smtClean="0"/>
              <a:t>Construction Management  |  Dr. David Riley  |  Germantown, Maryland  |  April 15, 2008</a:t>
            </a:r>
            <a:endParaRPr lang="en-US" sz="1200" dirty="0"/>
          </a:p>
        </p:txBody>
      </p:sp>
      <p:pic>
        <p:nvPicPr>
          <p:cNvPr id="12" name="Picture 11" descr="ext. rendering.JPG"/>
          <p:cNvPicPr>
            <a:picLocks noChangeAspect="1"/>
          </p:cNvPicPr>
          <p:nvPr/>
        </p:nvPicPr>
        <p:blipFill>
          <a:blip r:embed="rId2" cstate="print"/>
          <a:stretch>
            <a:fillRect/>
          </a:stretch>
        </p:blipFill>
        <p:spPr>
          <a:xfrm>
            <a:off x="7162802" y="304801"/>
            <a:ext cx="1934489" cy="1006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381000" y="2514600"/>
            <a:ext cx="8382000" cy="1477328"/>
          </a:xfrm>
          <a:prstGeom prst="rect">
            <a:avLst/>
          </a:prstGeom>
          <a:noFill/>
        </p:spPr>
        <p:txBody>
          <a:bodyPr wrap="square" rtlCol="0">
            <a:spAutoFit/>
          </a:bodyPr>
          <a:lstStyle/>
          <a:p>
            <a:pPr algn="ctr">
              <a:lnSpc>
                <a:spcPct val="150000"/>
              </a:lnSpc>
            </a:pPr>
            <a:r>
              <a:rPr lang="en-US" sz="3000" dirty="0" smtClean="0">
                <a:solidFill>
                  <a:schemeClr val="tx1">
                    <a:lumMod val="65000"/>
                    <a:lumOff val="35000"/>
                  </a:schemeClr>
                </a:solidFill>
                <a:latin typeface="Calibri" pitchFamily="34" charset="0"/>
              </a:rPr>
              <a:t>Technical Analysis II:  Structural Breadth</a:t>
            </a:r>
          </a:p>
          <a:p>
            <a:pPr algn="ctr">
              <a:lnSpc>
                <a:spcPct val="150000"/>
              </a:lnSpc>
            </a:pPr>
            <a:r>
              <a:rPr lang="en-US" sz="3000" dirty="0" smtClean="0">
                <a:solidFill>
                  <a:schemeClr val="tx1">
                    <a:lumMod val="65000"/>
                    <a:lumOff val="35000"/>
                  </a:schemeClr>
                </a:solidFill>
                <a:latin typeface="Calibri" pitchFamily="34" charset="0"/>
              </a:rPr>
              <a:t>Impervious Surface Parking vs. Parking Garage</a:t>
            </a:r>
            <a:endParaRPr lang="en-US" sz="3000" dirty="0">
              <a:solidFill>
                <a:schemeClr val="tx1">
                  <a:lumMod val="65000"/>
                  <a:lumOff val="35000"/>
                </a:schemeClr>
              </a:solidFill>
              <a:latin typeface="Calibri" pitchFamily="34" charset="0"/>
            </a:endParaRPr>
          </a:p>
        </p:txBody>
      </p:sp>
      <p:sp>
        <p:nvSpPr>
          <p:cNvPr id="15" name="Subtitle 9"/>
          <p:cNvSpPr txBox="1">
            <a:spLocks/>
          </p:cNvSpPr>
          <p:nvPr/>
        </p:nvSpPr>
        <p:spPr>
          <a:xfrm>
            <a:off x="2362200" y="5715000"/>
            <a:ext cx="3352800" cy="350763"/>
          </a:xfrm>
          <a:prstGeom prst="rect">
            <a:avLst/>
          </a:prstGeom>
        </p:spPr>
        <p:txBody>
          <a:bodyPr vert="horz" numCol="1" anchor="ctr">
            <a:normAutofit fontScale="62500" lnSpcReduction="20000"/>
          </a:bodyPr>
          <a:lstStyle/>
          <a:p>
            <a:pPr marL="0" marR="0" lvl="0" indent="0"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1" i="0" u="none" strike="noStrike" kern="1200" cap="none" spc="0" normalizeH="0" baseline="0" noProof="0" dirty="0" smtClean="0">
                <a:ln>
                  <a:noFill/>
                </a:ln>
                <a:solidFill>
                  <a:srgbClr val="FFFFFF"/>
                </a:solidFill>
                <a:effectLst/>
                <a:uLnTx/>
                <a:uFillTx/>
                <a:latin typeface="+mn-lt"/>
                <a:ea typeface="+mn-ea"/>
                <a:cs typeface="+mn-cs"/>
              </a:rPr>
              <a:t>M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e s t o n e    B u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d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n g   </a:t>
            </a:r>
            <a:r>
              <a:rPr kumimoji="0" lang="en-US" sz="2600" b="1" i="0" u="none" strike="noStrike" kern="1200" cap="none" spc="0" normalizeH="0" noProof="0" dirty="0" smtClean="0">
                <a:ln>
                  <a:noFill/>
                </a:ln>
                <a:solidFill>
                  <a:srgbClr val="FFFFFF"/>
                </a:solidFill>
                <a:effectLst/>
                <a:uLnTx/>
                <a:uFillTx/>
                <a:latin typeface="+mn-lt"/>
                <a:ea typeface="+mn-ea"/>
                <a:cs typeface="+mn-cs"/>
              </a:rPr>
              <a:t> # 4</a:t>
            </a:r>
            <a:endParaRPr kumimoji="0" lang="en-US" sz="2600" b="1" i="0" u="none" strike="noStrike" kern="1200" cap="none" spc="0" normalizeH="0" baseline="0" noProof="0" dirty="0">
              <a:ln>
                <a:noFill/>
              </a:ln>
              <a:solidFill>
                <a:srgbClr val="FFFFFF"/>
              </a:solidFill>
              <a:effectLst/>
              <a:uLnTx/>
              <a:uFillTx/>
              <a:latin typeface="+mn-lt"/>
              <a:ea typeface="+mn-ea"/>
              <a:cs typeface="+mn-cs"/>
            </a:endParaRPr>
          </a:p>
        </p:txBody>
      </p:sp>
      <p:sp>
        <p:nvSpPr>
          <p:cNvPr id="16" name="Subtitle 9"/>
          <p:cNvSpPr txBox="1">
            <a:spLocks/>
          </p:cNvSpPr>
          <p:nvPr/>
        </p:nvSpPr>
        <p:spPr>
          <a:xfrm>
            <a:off x="5791200" y="5715000"/>
            <a:ext cx="3352800" cy="350763"/>
          </a:xfrm>
          <a:prstGeom prst="rect">
            <a:avLst/>
          </a:prstGeom>
        </p:spPr>
        <p:txBody>
          <a:bodyPr vert="horz" numCol="1" anchor="ctr">
            <a:normAutofit/>
          </a:bodyPr>
          <a:lstStyle/>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1600" b="1" i="0" u="none" strike="noStrike" kern="1200" cap="none" spc="0" normalizeH="0" baseline="0" noProof="0" dirty="0" smtClean="0">
                <a:ln>
                  <a:noFill/>
                </a:ln>
                <a:solidFill>
                  <a:srgbClr val="FFFFFF"/>
                </a:solidFill>
                <a:effectLst/>
                <a:uLnTx/>
                <a:uFillTx/>
                <a:latin typeface="+mn-lt"/>
                <a:ea typeface="+mn-ea"/>
                <a:cs typeface="+mn-cs"/>
              </a:rPr>
              <a:t>K r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s t e n    M    H l o p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c k</a:t>
            </a:r>
            <a:endParaRPr kumimoji="0" lang="en-US" sz="1600" b="1" i="0" u="none" strike="noStrike" kern="1200" cap="none" spc="0" normalizeH="0" baseline="0" noProof="0" dirty="0">
              <a:ln>
                <a:noFill/>
              </a:ln>
              <a:solidFill>
                <a:srgbClr val="FFFFFF"/>
              </a:solidFill>
              <a:effectLst/>
              <a:uLnTx/>
              <a:uFillTx/>
              <a:latin typeface="+mn-lt"/>
              <a:ea typeface="+mn-ea"/>
              <a:cs typeface="+mn-cs"/>
            </a:endParaRPr>
          </a:p>
        </p:txBody>
      </p:sp>
      <p:cxnSp>
        <p:nvCxnSpPr>
          <p:cNvPr id="20" name="Straight Connector 19"/>
          <p:cNvCxnSpPr/>
          <p:nvPr/>
        </p:nvCxnSpPr>
        <p:spPr>
          <a:xfrm rot="10800000">
            <a:off x="3695700" y="1066802"/>
            <a:ext cx="3390904" cy="1588"/>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2"/>
          </p:cNvCxnSpPr>
          <p:nvPr/>
        </p:nvCxnSpPr>
        <p:spPr>
          <a:xfrm rot="5400000" flipH="1">
            <a:off x="1847056" y="-705643"/>
            <a:ext cx="1589" cy="36957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8"/>
          <p:cNvSpPr txBox="1">
            <a:spLocks/>
          </p:cNvSpPr>
          <p:nvPr/>
        </p:nvSpPr>
        <p:spPr>
          <a:xfrm>
            <a:off x="304800" y="990600"/>
            <a:ext cx="6781800" cy="381000"/>
          </a:xfrm>
          <a:prstGeom prst="rect">
            <a:avLst/>
          </a:prstGeom>
        </p:spPr>
        <p:txBody>
          <a:bodyPr vert="horz"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all" spc="0" normalizeH="0" baseline="0" noProof="0" dirty="0" smtClean="0">
                <a:ln>
                  <a:noFill/>
                </a:ln>
                <a:solidFill>
                  <a:schemeClr val="tx2"/>
                </a:solidFill>
                <a:effectLst/>
                <a:uLnTx/>
                <a:uFillTx/>
                <a:latin typeface="Calibri" pitchFamily="34" charset="0"/>
                <a:ea typeface="+mj-ea"/>
                <a:cs typeface="+mj-cs"/>
              </a:rPr>
              <a:t>Parking Garage</a:t>
            </a:r>
            <a:endParaRPr kumimoji="0" lang="en-US" sz="1600" b="0" i="0" u="none" strike="noStrike" kern="1200" cap="all" spc="0" normalizeH="0" baseline="0" noProof="0" dirty="0">
              <a:ln>
                <a:noFill/>
              </a:ln>
              <a:solidFill>
                <a:schemeClr val="tx2"/>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0" y="5593080"/>
            <a:ext cx="9144000" cy="960120"/>
            <a:chOff x="0" y="2621280"/>
            <a:chExt cx="9144000" cy="960120"/>
          </a:xfrm>
        </p:grpSpPr>
        <p:sp>
          <p:nvSpPr>
            <p:cNvPr id="17" name="Rectangle 16"/>
            <p:cNvSpPr/>
            <p:nvPr/>
          </p:nvSpPr>
          <p:spPr>
            <a:xfrm>
              <a:off x="0" y="2621280"/>
              <a:ext cx="9144000" cy="96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2743200"/>
              <a:ext cx="220980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362200" y="2743200"/>
              <a:ext cx="6781800"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304800" y="533400"/>
            <a:ext cx="6781800" cy="609600"/>
          </a:xfrm>
        </p:spPr>
        <p:txBody>
          <a:bodyPr>
            <a:normAutofit/>
          </a:bodyPr>
          <a:lstStyle/>
          <a:p>
            <a:r>
              <a:rPr lang="en-US" sz="3200" dirty="0" smtClean="0">
                <a:latin typeface="Calibri" pitchFamily="34" charset="0"/>
              </a:rPr>
              <a:t>S t u r c t u r a l</a:t>
            </a:r>
            <a:endParaRPr lang="en-US" sz="3200" dirty="0">
              <a:latin typeface="Calibri" pitchFamily="34" charset="0"/>
            </a:endParaRPr>
          </a:p>
        </p:txBody>
      </p:sp>
      <p:sp>
        <p:nvSpPr>
          <p:cNvPr id="10" name="Subtitle 9"/>
          <p:cNvSpPr>
            <a:spLocks noGrp="1"/>
          </p:cNvSpPr>
          <p:nvPr>
            <p:ph type="subTitle" idx="1"/>
          </p:nvPr>
        </p:nvSpPr>
        <p:spPr>
          <a:xfrm>
            <a:off x="2362200" y="6065764"/>
            <a:ext cx="6705600" cy="350763"/>
          </a:xfrm>
        </p:spPr>
        <p:txBody>
          <a:bodyPr>
            <a:normAutofit/>
          </a:bodyPr>
          <a:lstStyle/>
          <a:p>
            <a:pPr algn="ctr"/>
            <a:r>
              <a:rPr lang="en-US" sz="1200" dirty="0" smtClean="0"/>
              <a:t>Construction Management  |  Dr. David Riley  |  Germantown, Maryland  |  April 15, 2008</a:t>
            </a:r>
            <a:endParaRPr lang="en-US" sz="1200" dirty="0"/>
          </a:p>
        </p:txBody>
      </p:sp>
      <p:pic>
        <p:nvPicPr>
          <p:cNvPr id="12" name="Picture 11" descr="ext. rendering.JPG"/>
          <p:cNvPicPr>
            <a:picLocks noChangeAspect="1"/>
          </p:cNvPicPr>
          <p:nvPr/>
        </p:nvPicPr>
        <p:blipFill>
          <a:blip r:embed="rId2" cstate="print"/>
          <a:stretch>
            <a:fillRect/>
          </a:stretch>
        </p:blipFill>
        <p:spPr>
          <a:xfrm>
            <a:off x="7162802" y="304801"/>
            <a:ext cx="1934489" cy="1006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381000" y="1524001"/>
            <a:ext cx="8382000" cy="3939540"/>
          </a:xfrm>
          <a:prstGeom prst="rect">
            <a:avLst/>
          </a:prstGeom>
          <a:noFill/>
        </p:spPr>
        <p:txBody>
          <a:bodyPr wrap="square" rtlCol="0">
            <a:spAutoFit/>
          </a:bodyPr>
          <a:lstStyle/>
          <a:p>
            <a:r>
              <a:rPr lang="en-US" sz="2400" u="sng" dirty="0" smtClean="0">
                <a:solidFill>
                  <a:schemeClr val="tx1">
                    <a:lumMod val="65000"/>
                    <a:lumOff val="35000"/>
                  </a:schemeClr>
                </a:solidFill>
                <a:latin typeface="Calibri" pitchFamily="34" charset="0"/>
              </a:rPr>
              <a:t>Problem Statement</a:t>
            </a:r>
          </a:p>
          <a:p>
            <a:endParaRPr lang="en-US" sz="2400" u="sng" dirty="0" smtClean="0">
              <a:solidFill>
                <a:schemeClr val="tx1">
                  <a:lumMod val="65000"/>
                  <a:lumOff val="35000"/>
                </a:schemeClr>
              </a:solidFill>
              <a:latin typeface="Calibri" pitchFamily="34" charset="0"/>
            </a:endParaRPr>
          </a:p>
          <a:p>
            <a:pPr marL="914400" indent="-228600">
              <a:buClr>
                <a:schemeClr val="accent1"/>
              </a:buClr>
              <a:buFont typeface="Arial" pitchFamily="34" charset="0"/>
              <a:buChar char="•"/>
            </a:pPr>
            <a:r>
              <a:rPr lang="en-US" sz="2200" dirty="0" smtClean="0">
                <a:solidFill>
                  <a:schemeClr val="tx1">
                    <a:lumMod val="65000"/>
                    <a:lumOff val="35000"/>
                  </a:schemeClr>
                </a:solidFill>
                <a:latin typeface="Calibri" pitchFamily="34" charset="0"/>
              </a:rPr>
              <a:t>Impervious asphalt parking</a:t>
            </a:r>
          </a:p>
          <a:p>
            <a:pPr marL="914400" indent="-228600">
              <a:buClr>
                <a:schemeClr val="accent1"/>
              </a:buClr>
              <a:buFont typeface="Arial" pitchFamily="34" charset="0"/>
              <a:buChar char="•"/>
            </a:pPr>
            <a:r>
              <a:rPr lang="en-US" sz="2200" dirty="0" smtClean="0">
                <a:solidFill>
                  <a:schemeClr val="tx1">
                    <a:lumMod val="65000"/>
                    <a:lumOff val="35000"/>
                  </a:schemeClr>
                </a:solidFill>
                <a:latin typeface="Calibri" pitchFamily="34" charset="0"/>
              </a:rPr>
              <a:t>Non-sustainable site</a:t>
            </a:r>
          </a:p>
          <a:p>
            <a:pPr marL="914400" indent="-228600">
              <a:buClr>
                <a:schemeClr val="accent1"/>
              </a:buClr>
              <a:buFont typeface="Arial" pitchFamily="34" charset="0"/>
              <a:buChar char="•"/>
            </a:pPr>
            <a:r>
              <a:rPr lang="en-US" sz="2200" dirty="0" smtClean="0">
                <a:solidFill>
                  <a:schemeClr val="tx1">
                    <a:lumMod val="65000"/>
                    <a:lumOff val="35000"/>
                  </a:schemeClr>
                </a:solidFill>
                <a:latin typeface="Calibri" pitchFamily="34" charset="0"/>
              </a:rPr>
              <a:t>Restricts 3 LEED Sustainable Sites points</a:t>
            </a:r>
          </a:p>
          <a:p>
            <a:pPr>
              <a:buClr>
                <a:schemeClr val="accent1"/>
              </a:buClr>
            </a:pPr>
            <a:endParaRPr lang="en-US" sz="2400" u="sng" dirty="0" smtClean="0">
              <a:solidFill>
                <a:schemeClr val="tx1">
                  <a:lumMod val="65000"/>
                  <a:lumOff val="35000"/>
                </a:schemeClr>
              </a:solidFill>
              <a:latin typeface="Calibri" pitchFamily="34" charset="0"/>
            </a:endParaRPr>
          </a:p>
          <a:p>
            <a:pPr>
              <a:buClr>
                <a:schemeClr val="accent1"/>
              </a:buClr>
            </a:pPr>
            <a:r>
              <a:rPr lang="en-US" sz="2400" u="sng" dirty="0" smtClean="0">
                <a:solidFill>
                  <a:schemeClr val="tx1">
                    <a:lumMod val="65000"/>
                    <a:lumOff val="35000"/>
                  </a:schemeClr>
                </a:solidFill>
                <a:latin typeface="Calibri" pitchFamily="34" charset="0"/>
              </a:rPr>
              <a:t>Goal</a:t>
            </a:r>
          </a:p>
          <a:p>
            <a:pPr marL="914400" indent="-228600">
              <a:buClr>
                <a:schemeClr val="accent1"/>
              </a:buClr>
              <a:buFont typeface="Arial" pitchFamily="34" charset="0"/>
              <a:buChar char="•"/>
            </a:pPr>
            <a:endParaRPr lang="en-US" sz="2200" dirty="0" smtClean="0">
              <a:solidFill>
                <a:schemeClr val="tx1">
                  <a:lumMod val="65000"/>
                  <a:lumOff val="35000"/>
                </a:schemeClr>
              </a:solidFill>
              <a:latin typeface="Calibri" pitchFamily="34" charset="0"/>
            </a:endParaRPr>
          </a:p>
          <a:p>
            <a:pPr marL="914400" indent="-228600">
              <a:buClr>
                <a:schemeClr val="accent1"/>
              </a:buClr>
              <a:buFont typeface="Arial" pitchFamily="34" charset="0"/>
              <a:buChar char="•"/>
            </a:pPr>
            <a:r>
              <a:rPr lang="en-US" sz="2200" dirty="0" smtClean="0">
                <a:solidFill>
                  <a:schemeClr val="tx1">
                    <a:lumMod val="65000"/>
                    <a:lumOff val="35000"/>
                  </a:schemeClr>
                </a:solidFill>
                <a:latin typeface="Calibri" pitchFamily="34" charset="0"/>
              </a:rPr>
              <a:t>Sustainable site</a:t>
            </a:r>
          </a:p>
          <a:p>
            <a:pPr marL="914400" indent="-228600">
              <a:buClr>
                <a:schemeClr val="accent1"/>
              </a:buClr>
              <a:buFont typeface="Arial" pitchFamily="34" charset="0"/>
              <a:buChar char="•"/>
            </a:pPr>
            <a:r>
              <a:rPr lang="en-US" sz="2200" dirty="0" smtClean="0">
                <a:solidFill>
                  <a:schemeClr val="tx1">
                    <a:lumMod val="65000"/>
                    <a:lumOff val="35000"/>
                  </a:schemeClr>
                </a:solidFill>
                <a:latin typeface="Calibri" pitchFamily="34" charset="0"/>
              </a:rPr>
              <a:t>Parking structure</a:t>
            </a:r>
          </a:p>
          <a:p>
            <a:pPr marL="914400" indent="-228600">
              <a:buClr>
                <a:schemeClr val="accent1"/>
              </a:buClr>
              <a:buFont typeface="Arial" pitchFamily="34" charset="0"/>
              <a:buChar char="•"/>
            </a:pPr>
            <a:r>
              <a:rPr lang="en-US" sz="2200" dirty="0" smtClean="0">
                <a:solidFill>
                  <a:schemeClr val="tx1">
                    <a:lumMod val="65000"/>
                    <a:lumOff val="35000"/>
                  </a:schemeClr>
                </a:solidFill>
                <a:latin typeface="Calibri" pitchFamily="34" charset="0"/>
              </a:rPr>
              <a:t>Free space considerations</a:t>
            </a:r>
            <a:endParaRPr lang="en-US" sz="2200" dirty="0">
              <a:solidFill>
                <a:schemeClr val="tx1">
                  <a:lumMod val="65000"/>
                  <a:lumOff val="35000"/>
                </a:schemeClr>
              </a:solidFill>
              <a:latin typeface="Calibri" pitchFamily="34" charset="0"/>
            </a:endParaRPr>
          </a:p>
        </p:txBody>
      </p:sp>
      <p:sp>
        <p:nvSpPr>
          <p:cNvPr id="15" name="Subtitle 9"/>
          <p:cNvSpPr txBox="1">
            <a:spLocks/>
          </p:cNvSpPr>
          <p:nvPr/>
        </p:nvSpPr>
        <p:spPr>
          <a:xfrm>
            <a:off x="2362200" y="5715000"/>
            <a:ext cx="3352800" cy="350763"/>
          </a:xfrm>
          <a:prstGeom prst="rect">
            <a:avLst/>
          </a:prstGeom>
        </p:spPr>
        <p:txBody>
          <a:bodyPr vert="horz" numCol="1" anchor="ctr">
            <a:normAutofit fontScale="62500" lnSpcReduction="20000"/>
          </a:bodyPr>
          <a:lstStyle/>
          <a:p>
            <a:pPr marL="0" marR="0" lvl="0" indent="0"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1" i="0" u="none" strike="noStrike" kern="1200" cap="none" spc="0" normalizeH="0" baseline="0" noProof="0" dirty="0" smtClean="0">
                <a:ln>
                  <a:noFill/>
                </a:ln>
                <a:solidFill>
                  <a:srgbClr val="FFFFFF"/>
                </a:solidFill>
                <a:effectLst/>
                <a:uLnTx/>
                <a:uFillTx/>
                <a:latin typeface="+mn-lt"/>
                <a:ea typeface="+mn-ea"/>
                <a:cs typeface="+mn-cs"/>
              </a:rPr>
              <a:t>M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e s t o n e    B u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d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n g   </a:t>
            </a:r>
            <a:r>
              <a:rPr kumimoji="0" lang="en-US" sz="2600" b="1" i="0" u="none" strike="noStrike" kern="1200" cap="none" spc="0" normalizeH="0" noProof="0" dirty="0" smtClean="0">
                <a:ln>
                  <a:noFill/>
                </a:ln>
                <a:solidFill>
                  <a:srgbClr val="FFFFFF"/>
                </a:solidFill>
                <a:effectLst/>
                <a:uLnTx/>
                <a:uFillTx/>
                <a:latin typeface="+mn-lt"/>
                <a:ea typeface="+mn-ea"/>
                <a:cs typeface="+mn-cs"/>
              </a:rPr>
              <a:t> # 4</a:t>
            </a:r>
            <a:endParaRPr kumimoji="0" lang="en-US" sz="2600" b="1" i="0" u="none" strike="noStrike" kern="1200" cap="none" spc="0" normalizeH="0" baseline="0" noProof="0" dirty="0">
              <a:ln>
                <a:noFill/>
              </a:ln>
              <a:solidFill>
                <a:srgbClr val="FFFFFF"/>
              </a:solidFill>
              <a:effectLst/>
              <a:uLnTx/>
              <a:uFillTx/>
              <a:latin typeface="+mn-lt"/>
              <a:ea typeface="+mn-ea"/>
              <a:cs typeface="+mn-cs"/>
            </a:endParaRPr>
          </a:p>
        </p:txBody>
      </p:sp>
      <p:sp>
        <p:nvSpPr>
          <p:cNvPr id="16" name="Subtitle 9"/>
          <p:cNvSpPr txBox="1">
            <a:spLocks/>
          </p:cNvSpPr>
          <p:nvPr/>
        </p:nvSpPr>
        <p:spPr>
          <a:xfrm>
            <a:off x="5791200" y="5715000"/>
            <a:ext cx="3352800" cy="350763"/>
          </a:xfrm>
          <a:prstGeom prst="rect">
            <a:avLst/>
          </a:prstGeom>
        </p:spPr>
        <p:txBody>
          <a:bodyPr vert="horz" numCol="1" anchor="ctr">
            <a:normAutofit/>
          </a:bodyPr>
          <a:lstStyle/>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1600" b="1" i="0" u="none" strike="noStrike" kern="1200" cap="none" spc="0" normalizeH="0" baseline="0" noProof="0" dirty="0" smtClean="0">
                <a:ln>
                  <a:noFill/>
                </a:ln>
                <a:solidFill>
                  <a:srgbClr val="FFFFFF"/>
                </a:solidFill>
                <a:effectLst/>
                <a:uLnTx/>
                <a:uFillTx/>
                <a:latin typeface="+mn-lt"/>
                <a:ea typeface="+mn-ea"/>
                <a:cs typeface="+mn-cs"/>
              </a:rPr>
              <a:t>K r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s t e n    M    H l o p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c k</a:t>
            </a:r>
            <a:endParaRPr kumimoji="0" lang="en-US" sz="1600" b="1" i="0" u="none" strike="noStrike" kern="1200" cap="none" spc="0" normalizeH="0" baseline="0" noProof="0" dirty="0">
              <a:ln>
                <a:noFill/>
              </a:ln>
              <a:solidFill>
                <a:srgbClr val="FFFFFF"/>
              </a:solidFill>
              <a:effectLst/>
              <a:uLnTx/>
              <a:uFillTx/>
              <a:latin typeface="+mn-lt"/>
              <a:ea typeface="+mn-ea"/>
              <a:cs typeface="+mn-cs"/>
            </a:endParaRPr>
          </a:p>
        </p:txBody>
      </p:sp>
      <p:cxnSp>
        <p:nvCxnSpPr>
          <p:cNvPr id="20" name="Straight Connector 19"/>
          <p:cNvCxnSpPr/>
          <p:nvPr/>
        </p:nvCxnSpPr>
        <p:spPr>
          <a:xfrm rot="10800000">
            <a:off x="3695700" y="1066802"/>
            <a:ext cx="3390904" cy="1588"/>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2"/>
          </p:cNvCxnSpPr>
          <p:nvPr/>
        </p:nvCxnSpPr>
        <p:spPr>
          <a:xfrm rot="5400000" flipH="1">
            <a:off x="1847056" y="-705643"/>
            <a:ext cx="1589" cy="36957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8"/>
          <p:cNvSpPr txBox="1">
            <a:spLocks/>
          </p:cNvSpPr>
          <p:nvPr/>
        </p:nvSpPr>
        <p:spPr>
          <a:xfrm>
            <a:off x="304800" y="990600"/>
            <a:ext cx="6781800" cy="381000"/>
          </a:xfrm>
          <a:prstGeom prst="rect">
            <a:avLst/>
          </a:prstGeom>
        </p:spPr>
        <p:txBody>
          <a:bodyPr vert="horz"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all" spc="0" normalizeH="0" baseline="0" noProof="0" dirty="0" smtClean="0">
                <a:ln>
                  <a:noFill/>
                </a:ln>
                <a:solidFill>
                  <a:schemeClr val="tx2"/>
                </a:solidFill>
                <a:effectLst/>
                <a:uLnTx/>
                <a:uFillTx/>
                <a:latin typeface="Calibri" pitchFamily="34" charset="0"/>
                <a:ea typeface="+mj-ea"/>
                <a:cs typeface="+mj-cs"/>
              </a:rPr>
              <a:t>Parking Garage</a:t>
            </a:r>
            <a:endParaRPr kumimoji="0" lang="en-US" sz="1600" b="0" i="0" u="none" strike="noStrike" kern="1200" cap="all" spc="0" normalizeH="0" baseline="0" noProof="0" dirty="0">
              <a:ln>
                <a:noFill/>
              </a:ln>
              <a:solidFill>
                <a:schemeClr val="tx2"/>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0" y="5593080"/>
            <a:ext cx="9144000" cy="960120"/>
            <a:chOff x="0" y="2621280"/>
            <a:chExt cx="9144000" cy="960120"/>
          </a:xfrm>
        </p:grpSpPr>
        <p:sp>
          <p:nvSpPr>
            <p:cNvPr id="17" name="Rectangle 16"/>
            <p:cNvSpPr/>
            <p:nvPr/>
          </p:nvSpPr>
          <p:spPr>
            <a:xfrm>
              <a:off x="0" y="2621280"/>
              <a:ext cx="9144000" cy="96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2743200"/>
              <a:ext cx="220980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362200" y="2743200"/>
              <a:ext cx="6781800"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304800" y="533400"/>
            <a:ext cx="6781800" cy="609600"/>
          </a:xfrm>
        </p:spPr>
        <p:txBody>
          <a:bodyPr>
            <a:normAutofit/>
          </a:bodyPr>
          <a:lstStyle/>
          <a:p>
            <a:r>
              <a:rPr lang="en-US" sz="3200" dirty="0" smtClean="0">
                <a:latin typeface="Calibri" pitchFamily="34" charset="0"/>
              </a:rPr>
              <a:t>S t u r c t u r a l</a:t>
            </a:r>
            <a:endParaRPr lang="en-US" sz="3200" dirty="0">
              <a:latin typeface="Calibri" pitchFamily="34" charset="0"/>
            </a:endParaRPr>
          </a:p>
        </p:txBody>
      </p:sp>
      <p:sp>
        <p:nvSpPr>
          <p:cNvPr id="10" name="Subtitle 9"/>
          <p:cNvSpPr>
            <a:spLocks noGrp="1"/>
          </p:cNvSpPr>
          <p:nvPr>
            <p:ph type="subTitle" idx="1"/>
          </p:nvPr>
        </p:nvSpPr>
        <p:spPr>
          <a:xfrm>
            <a:off x="2362200" y="6065764"/>
            <a:ext cx="6705600" cy="350763"/>
          </a:xfrm>
        </p:spPr>
        <p:txBody>
          <a:bodyPr>
            <a:normAutofit/>
          </a:bodyPr>
          <a:lstStyle/>
          <a:p>
            <a:pPr algn="ctr"/>
            <a:r>
              <a:rPr lang="en-US" sz="1200" dirty="0" smtClean="0"/>
              <a:t>Construction Management  |  Dr. David Riley  |  Germantown, Maryland  |  April 15, 2008</a:t>
            </a:r>
            <a:endParaRPr lang="en-US" sz="1200" dirty="0"/>
          </a:p>
        </p:txBody>
      </p:sp>
      <p:pic>
        <p:nvPicPr>
          <p:cNvPr id="12" name="Picture 11" descr="ext. rendering.JPG"/>
          <p:cNvPicPr>
            <a:picLocks noChangeAspect="1"/>
          </p:cNvPicPr>
          <p:nvPr/>
        </p:nvPicPr>
        <p:blipFill>
          <a:blip r:embed="rId2" cstate="print"/>
          <a:stretch>
            <a:fillRect/>
          </a:stretch>
        </p:blipFill>
        <p:spPr>
          <a:xfrm>
            <a:off x="7162802" y="304801"/>
            <a:ext cx="1934489" cy="1006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381000" y="1524002"/>
            <a:ext cx="8382000" cy="3185487"/>
          </a:xfrm>
          <a:prstGeom prst="rect">
            <a:avLst/>
          </a:prstGeom>
          <a:noFill/>
        </p:spPr>
        <p:txBody>
          <a:bodyPr wrap="square" rtlCol="0">
            <a:spAutoFit/>
          </a:bodyPr>
          <a:lstStyle/>
          <a:p>
            <a:pPr>
              <a:lnSpc>
                <a:spcPct val="150000"/>
              </a:lnSpc>
            </a:pPr>
            <a:r>
              <a:rPr lang="en-US" sz="2400" u="sng" dirty="0" smtClean="0">
                <a:solidFill>
                  <a:schemeClr val="tx1">
                    <a:lumMod val="65000"/>
                    <a:lumOff val="35000"/>
                  </a:schemeClr>
                </a:solidFill>
                <a:latin typeface="Calibri" pitchFamily="34" charset="0"/>
              </a:rPr>
              <a:t>Procedure</a:t>
            </a:r>
          </a:p>
          <a:p>
            <a:pPr marL="914400" indent="-228600">
              <a:lnSpc>
                <a:spcPct val="150000"/>
              </a:lnSpc>
              <a:buClr>
                <a:schemeClr val="accent1"/>
              </a:buClr>
              <a:buFont typeface="Arial" pitchFamily="34" charset="0"/>
              <a:buChar char="•"/>
            </a:pPr>
            <a:r>
              <a:rPr lang="en-US" sz="2200" dirty="0" smtClean="0">
                <a:solidFill>
                  <a:schemeClr val="tx1">
                    <a:lumMod val="65000"/>
                    <a:lumOff val="35000"/>
                  </a:schemeClr>
                </a:solidFill>
                <a:latin typeface="Calibri" pitchFamily="34" charset="0"/>
              </a:rPr>
              <a:t>Determine allowable site usage</a:t>
            </a:r>
          </a:p>
          <a:p>
            <a:pPr marL="914400" indent="-228600">
              <a:lnSpc>
                <a:spcPct val="150000"/>
              </a:lnSpc>
              <a:buClr>
                <a:schemeClr val="accent1"/>
              </a:buClr>
              <a:buFont typeface="Arial" pitchFamily="34" charset="0"/>
              <a:buChar char="•"/>
            </a:pPr>
            <a:r>
              <a:rPr lang="en-US" sz="2200" dirty="0" smtClean="0">
                <a:solidFill>
                  <a:schemeClr val="tx1">
                    <a:lumMod val="65000"/>
                    <a:lumOff val="35000"/>
                  </a:schemeClr>
                </a:solidFill>
                <a:latin typeface="Calibri" pitchFamily="34" charset="0"/>
              </a:rPr>
              <a:t>Architectural Design</a:t>
            </a:r>
          </a:p>
          <a:p>
            <a:pPr marL="914400" indent="-228600">
              <a:lnSpc>
                <a:spcPct val="150000"/>
              </a:lnSpc>
              <a:buClr>
                <a:schemeClr val="accent1"/>
              </a:buClr>
              <a:buFont typeface="Arial" pitchFamily="34" charset="0"/>
              <a:buChar char="•"/>
            </a:pPr>
            <a:r>
              <a:rPr lang="en-US" sz="2200" dirty="0" smtClean="0">
                <a:solidFill>
                  <a:schemeClr val="tx1">
                    <a:lumMod val="65000"/>
                    <a:lumOff val="35000"/>
                  </a:schemeClr>
                </a:solidFill>
                <a:latin typeface="Calibri" pitchFamily="34" charset="0"/>
              </a:rPr>
              <a:t>Structural Design</a:t>
            </a:r>
          </a:p>
          <a:p>
            <a:pPr marL="914400" indent="-228600">
              <a:lnSpc>
                <a:spcPct val="150000"/>
              </a:lnSpc>
              <a:buClr>
                <a:schemeClr val="accent1"/>
              </a:buClr>
              <a:buFont typeface="Arial" pitchFamily="34" charset="0"/>
              <a:buChar char="•"/>
            </a:pPr>
            <a:r>
              <a:rPr lang="en-US" sz="2200" dirty="0" smtClean="0">
                <a:solidFill>
                  <a:schemeClr val="tx1">
                    <a:lumMod val="65000"/>
                    <a:lumOff val="35000"/>
                  </a:schemeClr>
                </a:solidFill>
                <a:latin typeface="Calibri" pitchFamily="34" charset="0"/>
              </a:rPr>
              <a:t>Cost analysis</a:t>
            </a:r>
          </a:p>
          <a:p>
            <a:pPr marL="914400" indent="-228600">
              <a:lnSpc>
                <a:spcPct val="150000"/>
              </a:lnSpc>
              <a:buClr>
                <a:schemeClr val="accent1"/>
              </a:buClr>
              <a:buFont typeface="Arial" pitchFamily="34" charset="0"/>
              <a:buChar char="•"/>
            </a:pPr>
            <a:r>
              <a:rPr lang="en-US" sz="2200" dirty="0" smtClean="0">
                <a:solidFill>
                  <a:schemeClr val="tx1">
                    <a:lumMod val="65000"/>
                    <a:lumOff val="35000"/>
                  </a:schemeClr>
                </a:solidFill>
                <a:latin typeface="Calibri" pitchFamily="34" charset="0"/>
              </a:rPr>
              <a:t>Schedule impacts</a:t>
            </a:r>
          </a:p>
        </p:txBody>
      </p:sp>
      <p:sp>
        <p:nvSpPr>
          <p:cNvPr id="15" name="Subtitle 9"/>
          <p:cNvSpPr txBox="1">
            <a:spLocks/>
          </p:cNvSpPr>
          <p:nvPr/>
        </p:nvSpPr>
        <p:spPr>
          <a:xfrm>
            <a:off x="2362200" y="5715000"/>
            <a:ext cx="3352800" cy="350763"/>
          </a:xfrm>
          <a:prstGeom prst="rect">
            <a:avLst/>
          </a:prstGeom>
        </p:spPr>
        <p:txBody>
          <a:bodyPr vert="horz" numCol="1" anchor="ctr">
            <a:normAutofit fontScale="62500" lnSpcReduction="20000"/>
          </a:bodyPr>
          <a:lstStyle/>
          <a:p>
            <a:pPr marL="0" marR="0" lvl="0" indent="0"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1" i="0" u="none" strike="noStrike" kern="1200" cap="none" spc="0" normalizeH="0" baseline="0" noProof="0" dirty="0" smtClean="0">
                <a:ln>
                  <a:noFill/>
                </a:ln>
                <a:solidFill>
                  <a:srgbClr val="FFFFFF"/>
                </a:solidFill>
                <a:effectLst/>
                <a:uLnTx/>
                <a:uFillTx/>
                <a:latin typeface="+mn-lt"/>
                <a:ea typeface="+mn-ea"/>
                <a:cs typeface="+mn-cs"/>
              </a:rPr>
              <a:t>M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e s t o n e    B u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d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n g   </a:t>
            </a:r>
            <a:r>
              <a:rPr kumimoji="0" lang="en-US" sz="2600" b="1" i="0" u="none" strike="noStrike" kern="1200" cap="none" spc="0" normalizeH="0" noProof="0" dirty="0" smtClean="0">
                <a:ln>
                  <a:noFill/>
                </a:ln>
                <a:solidFill>
                  <a:srgbClr val="FFFFFF"/>
                </a:solidFill>
                <a:effectLst/>
                <a:uLnTx/>
                <a:uFillTx/>
                <a:latin typeface="+mn-lt"/>
                <a:ea typeface="+mn-ea"/>
                <a:cs typeface="+mn-cs"/>
              </a:rPr>
              <a:t> # 4</a:t>
            </a:r>
            <a:endParaRPr kumimoji="0" lang="en-US" sz="2600" b="1" i="0" u="none" strike="noStrike" kern="1200" cap="none" spc="0" normalizeH="0" baseline="0" noProof="0" dirty="0">
              <a:ln>
                <a:noFill/>
              </a:ln>
              <a:solidFill>
                <a:srgbClr val="FFFFFF"/>
              </a:solidFill>
              <a:effectLst/>
              <a:uLnTx/>
              <a:uFillTx/>
              <a:latin typeface="+mn-lt"/>
              <a:ea typeface="+mn-ea"/>
              <a:cs typeface="+mn-cs"/>
            </a:endParaRPr>
          </a:p>
        </p:txBody>
      </p:sp>
      <p:sp>
        <p:nvSpPr>
          <p:cNvPr id="16" name="Subtitle 9"/>
          <p:cNvSpPr txBox="1">
            <a:spLocks/>
          </p:cNvSpPr>
          <p:nvPr/>
        </p:nvSpPr>
        <p:spPr>
          <a:xfrm>
            <a:off x="5791200" y="5715000"/>
            <a:ext cx="3352800" cy="350763"/>
          </a:xfrm>
          <a:prstGeom prst="rect">
            <a:avLst/>
          </a:prstGeom>
        </p:spPr>
        <p:txBody>
          <a:bodyPr vert="horz" numCol="1" anchor="ctr">
            <a:normAutofit/>
          </a:bodyPr>
          <a:lstStyle/>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1600" b="1" i="0" u="none" strike="noStrike" kern="1200" cap="none" spc="0" normalizeH="0" baseline="0" noProof="0" dirty="0" smtClean="0">
                <a:ln>
                  <a:noFill/>
                </a:ln>
                <a:solidFill>
                  <a:srgbClr val="FFFFFF"/>
                </a:solidFill>
                <a:effectLst/>
                <a:uLnTx/>
                <a:uFillTx/>
                <a:latin typeface="+mn-lt"/>
                <a:ea typeface="+mn-ea"/>
                <a:cs typeface="+mn-cs"/>
              </a:rPr>
              <a:t>K r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s t e n    M    H l o p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c k</a:t>
            </a:r>
            <a:endParaRPr kumimoji="0" lang="en-US" sz="1600" b="1" i="0" u="none" strike="noStrike" kern="1200" cap="none" spc="0" normalizeH="0" baseline="0" noProof="0" dirty="0">
              <a:ln>
                <a:noFill/>
              </a:ln>
              <a:solidFill>
                <a:srgbClr val="FFFFFF"/>
              </a:solidFill>
              <a:effectLst/>
              <a:uLnTx/>
              <a:uFillTx/>
              <a:latin typeface="+mn-lt"/>
              <a:ea typeface="+mn-ea"/>
              <a:cs typeface="+mn-cs"/>
            </a:endParaRPr>
          </a:p>
        </p:txBody>
      </p:sp>
      <p:cxnSp>
        <p:nvCxnSpPr>
          <p:cNvPr id="20" name="Straight Connector 19"/>
          <p:cNvCxnSpPr/>
          <p:nvPr/>
        </p:nvCxnSpPr>
        <p:spPr>
          <a:xfrm rot="10800000">
            <a:off x="3695700" y="1066802"/>
            <a:ext cx="3390904" cy="1588"/>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2"/>
          </p:cNvCxnSpPr>
          <p:nvPr/>
        </p:nvCxnSpPr>
        <p:spPr>
          <a:xfrm rot="5400000" flipH="1">
            <a:off x="1847056" y="-705643"/>
            <a:ext cx="1589" cy="36957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8"/>
          <p:cNvSpPr txBox="1">
            <a:spLocks/>
          </p:cNvSpPr>
          <p:nvPr/>
        </p:nvSpPr>
        <p:spPr>
          <a:xfrm>
            <a:off x="304800" y="990600"/>
            <a:ext cx="6781800" cy="381000"/>
          </a:xfrm>
          <a:prstGeom prst="rect">
            <a:avLst/>
          </a:prstGeom>
        </p:spPr>
        <p:txBody>
          <a:bodyPr vert="horz"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all" spc="0" normalizeH="0" baseline="0" noProof="0" dirty="0" smtClean="0">
                <a:ln>
                  <a:noFill/>
                </a:ln>
                <a:solidFill>
                  <a:schemeClr val="tx2"/>
                </a:solidFill>
                <a:effectLst/>
                <a:uLnTx/>
                <a:uFillTx/>
                <a:latin typeface="Calibri" pitchFamily="34" charset="0"/>
                <a:ea typeface="+mj-ea"/>
                <a:cs typeface="+mj-cs"/>
              </a:rPr>
              <a:t>Parking Garage</a:t>
            </a:r>
            <a:endParaRPr kumimoji="0" lang="en-US" sz="1600" b="0" i="0" u="none" strike="noStrike" kern="1200" cap="all" spc="0" normalizeH="0" baseline="0" noProof="0" dirty="0">
              <a:ln>
                <a:noFill/>
              </a:ln>
              <a:solidFill>
                <a:schemeClr val="tx2"/>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 name="Group 16"/>
          <p:cNvGrpSpPr/>
          <p:nvPr/>
        </p:nvGrpSpPr>
        <p:grpSpPr>
          <a:xfrm>
            <a:off x="0" y="5593080"/>
            <a:ext cx="9144000" cy="960120"/>
            <a:chOff x="0" y="2621280"/>
            <a:chExt cx="9144000" cy="960120"/>
          </a:xfrm>
        </p:grpSpPr>
        <p:sp>
          <p:nvSpPr>
            <p:cNvPr id="18" name="Rectangle 17"/>
            <p:cNvSpPr/>
            <p:nvPr/>
          </p:nvSpPr>
          <p:spPr>
            <a:xfrm>
              <a:off x="0" y="2621280"/>
              <a:ext cx="9144000" cy="96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2743200"/>
              <a:ext cx="220980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62200" y="2743200"/>
              <a:ext cx="6781800"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304800" y="533400"/>
            <a:ext cx="6781800" cy="609600"/>
          </a:xfrm>
        </p:spPr>
        <p:txBody>
          <a:bodyPr>
            <a:normAutofit/>
          </a:bodyPr>
          <a:lstStyle/>
          <a:p>
            <a:r>
              <a:rPr lang="en-US" sz="3200" dirty="0" smtClean="0">
                <a:latin typeface="Calibri" pitchFamily="34" charset="0"/>
              </a:rPr>
              <a:t>S t u r c t u r a l</a:t>
            </a:r>
            <a:endParaRPr lang="en-US" sz="3200" dirty="0">
              <a:latin typeface="Calibri" pitchFamily="34" charset="0"/>
            </a:endParaRPr>
          </a:p>
        </p:txBody>
      </p:sp>
      <p:sp>
        <p:nvSpPr>
          <p:cNvPr id="10" name="Subtitle 9"/>
          <p:cNvSpPr>
            <a:spLocks noGrp="1"/>
          </p:cNvSpPr>
          <p:nvPr>
            <p:ph type="subTitle" idx="1"/>
          </p:nvPr>
        </p:nvSpPr>
        <p:spPr>
          <a:xfrm>
            <a:off x="2362200" y="6050037"/>
            <a:ext cx="6705600" cy="350763"/>
          </a:xfrm>
        </p:spPr>
        <p:txBody>
          <a:bodyPr>
            <a:normAutofit/>
          </a:bodyPr>
          <a:lstStyle/>
          <a:p>
            <a:pPr algn="ctr"/>
            <a:r>
              <a:rPr lang="en-US" sz="1200" dirty="0" smtClean="0"/>
              <a:t>Construction Management  |  Dr. David Riley  |  Germantown, Maryland  |  April 15, 2008</a:t>
            </a:r>
            <a:endParaRPr lang="en-US" sz="1200" dirty="0"/>
          </a:p>
        </p:txBody>
      </p:sp>
      <p:pic>
        <p:nvPicPr>
          <p:cNvPr id="12" name="Picture 11" descr="ext. rendering.JPG"/>
          <p:cNvPicPr>
            <a:picLocks noChangeAspect="1"/>
          </p:cNvPicPr>
          <p:nvPr/>
        </p:nvPicPr>
        <p:blipFill>
          <a:blip r:embed="rId3" cstate="print"/>
          <a:stretch>
            <a:fillRect/>
          </a:stretch>
        </p:blipFill>
        <p:spPr>
          <a:xfrm>
            <a:off x="7162802" y="304801"/>
            <a:ext cx="1934489" cy="1006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381000" y="1524001"/>
            <a:ext cx="8382000" cy="461665"/>
          </a:xfrm>
          <a:prstGeom prst="rect">
            <a:avLst/>
          </a:prstGeom>
          <a:noFill/>
        </p:spPr>
        <p:txBody>
          <a:bodyPr wrap="square" rtlCol="0">
            <a:spAutoFit/>
          </a:bodyPr>
          <a:lstStyle/>
          <a:p>
            <a:r>
              <a:rPr lang="en-US" sz="2400" u="sng" dirty="0" smtClean="0">
                <a:solidFill>
                  <a:schemeClr val="tx1">
                    <a:lumMod val="65000"/>
                    <a:lumOff val="35000"/>
                  </a:schemeClr>
                </a:solidFill>
                <a:latin typeface="Calibri" pitchFamily="34" charset="0"/>
              </a:rPr>
              <a:t>Site Location</a:t>
            </a:r>
            <a:endParaRPr lang="en-US" sz="2400" u="sng" dirty="0">
              <a:solidFill>
                <a:schemeClr val="tx1">
                  <a:lumMod val="65000"/>
                  <a:lumOff val="35000"/>
                </a:schemeClr>
              </a:solidFill>
              <a:latin typeface="Calibri" pitchFamily="34" charset="0"/>
            </a:endParaRPr>
          </a:p>
        </p:txBody>
      </p:sp>
      <p:sp>
        <p:nvSpPr>
          <p:cNvPr id="15" name="Subtitle 9"/>
          <p:cNvSpPr txBox="1">
            <a:spLocks/>
          </p:cNvSpPr>
          <p:nvPr/>
        </p:nvSpPr>
        <p:spPr>
          <a:xfrm>
            <a:off x="2362200" y="5699273"/>
            <a:ext cx="3352800" cy="350763"/>
          </a:xfrm>
          <a:prstGeom prst="rect">
            <a:avLst/>
          </a:prstGeom>
        </p:spPr>
        <p:txBody>
          <a:bodyPr vert="horz" numCol="1" anchor="ctr">
            <a:normAutofit fontScale="62500" lnSpcReduction="20000"/>
          </a:bodyPr>
          <a:lstStyle/>
          <a:p>
            <a:pPr marL="0" marR="0" lvl="0" indent="0"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1" i="0" u="none" strike="noStrike" kern="1200" cap="none" spc="0" normalizeH="0" baseline="0" noProof="0" dirty="0" smtClean="0">
                <a:ln>
                  <a:noFill/>
                </a:ln>
                <a:solidFill>
                  <a:srgbClr val="FFFFFF"/>
                </a:solidFill>
                <a:effectLst/>
                <a:uLnTx/>
                <a:uFillTx/>
                <a:latin typeface="+mn-lt"/>
                <a:ea typeface="+mn-ea"/>
                <a:cs typeface="+mn-cs"/>
              </a:rPr>
              <a:t>M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e s t o n e    B u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d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n g   </a:t>
            </a:r>
            <a:r>
              <a:rPr kumimoji="0" lang="en-US" sz="2600" b="1" i="0" u="none" strike="noStrike" kern="1200" cap="none" spc="0" normalizeH="0" noProof="0" dirty="0" smtClean="0">
                <a:ln>
                  <a:noFill/>
                </a:ln>
                <a:solidFill>
                  <a:srgbClr val="FFFFFF"/>
                </a:solidFill>
                <a:effectLst/>
                <a:uLnTx/>
                <a:uFillTx/>
                <a:latin typeface="+mn-lt"/>
                <a:ea typeface="+mn-ea"/>
                <a:cs typeface="+mn-cs"/>
              </a:rPr>
              <a:t> # 4</a:t>
            </a:r>
            <a:endParaRPr kumimoji="0" lang="en-US" sz="2600" b="1" i="0" u="none" strike="noStrike" kern="1200" cap="none" spc="0" normalizeH="0" baseline="0" noProof="0" dirty="0">
              <a:ln>
                <a:noFill/>
              </a:ln>
              <a:solidFill>
                <a:srgbClr val="FFFFFF"/>
              </a:solidFill>
              <a:effectLst/>
              <a:uLnTx/>
              <a:uFillTx/>
              <a:latin typeface="+mn-lt"/>
              <a:ea typeface="+mn-ea"/>
              <a:cs typeface="+mn-cs"/>
            </a:endParaRPr>
          </a:p>
        </p:txBody>
      </p:sp>
      <p:sp>
        <p:nvSpPr>
          <p:cNvPr id="16" name="Subtitle 9"/>
          <p:cNvSpPr txBox="1">
            <a:spLocks/>
          </p:cNvSpPr>
          <p:nvPr/>
        </p:nvSpPr>
        <p:spPr>
          <a:xfrm>
            <a:off x="5791200" y="5699273"/>
            <a:ext cx="3352800" cy="350763"/>
          </a:xfrm>
          <a:prstGeom prst="rect">
            <a:avLst/>
          </a:prstGeom>
        </p:spPr>
        <p:txBody>
          <a:bodyPr vert="horz" numCol="1" anchor="ctr">
            <a:normAutofit/>
          </a:bodyPr>
          <a:lstStyle/>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1600" b="1" i="0" u="none" strike="noStrike" kern="1200" cap="none" spc="0" normalizeH="0" baseline="0" noProof="0" dirty="0" smtClean="0">
                <a:ln>
                  <a:noFill/>
                </a:ln>
                <a:solidFill>
                  <a:srgbClr val="FFFFFF"/>
                </a:solidFill>
                <a:effectLst/>
                <a:uLnTx/>
                <a:uFillTx/>
                <a:latin typeface="+mn-lt"/>
                <a:ea typeface="+mn-ea"/>
                <a:cs typeface="+mn-cs"/>
              </a:rPr>
              <a:t>K r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s t e n    M    H l o p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c k</a:t>
            </a:r>
            <a:endParaRPr kumimoji="0" lang="en-US" sz="1600" b="1" i="0" u="none" strike="noStrike" kern="1200" cap="none" spc="0" normalizeH="0" baseline="0" noProof="0" dirty="0">
              <a:ln>
                <a:noFill/>
              </a:ln>
              <a:solidFill>
                <a:srgbClr val="FFFFFF"/>
              </a:solidFill>
              <a:effectLst/>
              <a:uLnTx/>
              <a:uFillTx/>
              <a:latin typeface="+mn-lt"/>
              <a:ea typeface="+mn-ea"/>
              <a:cs typeface="+mn-cs"/>
            </a:endParaRPr>
          </a:p>
        </p:txBody>
      </p:sp>
      <p:cxnSp>
        <p:nvCxnSpPr>
          <p:cNvPr id="20" name="Straight Connector 19"/>
          <p:cNvCxnSpPr/>
          <p:nvPr/>
        </p:nvCxnSpPr>
        <p:spPr>
          <a:xfrm rot="10800000">
            <a:off x="3695700" y="1066802"/>
            <a:ext cx="3390904" cy="1588"/>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2"/>
          </p:cNvCxnSpPr>
          <p:nvPr/>
        </p:nvCxnSpPr>
        <p:spPr>
          <a:xfrm rot="5400000" flipH="1">
            <a:off x="1847056" y="-705643"/>
            <a:ext cx="1589" cy="36957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8"/>
          <p:cNvSpPr txBox="1">
            <a:spLocks/>
          </p:cNvSpPr>
          <p:nvPr/>
        </p:nvSpPr>
        <p:spPr>
          <a:xfrm>
            <a:off x="304800" y="990600"/>
            <a:ext cx="6781800" cy="381000"/>
          </a:xfrm>
          <a:prstGeom prst="rect">
            <a:avLst/>
          </a:prstGeom>
        </p:spPr>
        <p:txBody>
          <a:bodyPr vert="horz"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all" spc="0" normalizeH="0" baseline="0" noProof="0" dirty="0" smtClean="0">
                <a:ln>
                  <a:noFill/>
                </a:ln>
                <a:solidFill>
                  <a:schemeClr val="tx2"/>
                </a:solidFill>
                <a:effectLst/>
                <a:uLnTx/>
                <a:uFillTx/>
                <a:latin typeface="Calibri" pitchFamily="34" charset="0"/>
                <a:ea typeface="+mj-ea"/>
                <a:cs typeface="+mj-cs"/>
              </a:rPr>
              <a:t>Parking Garage</a:t>
            </a:r>
            <a:endParaRPr kumimoji="0" lang="en-US" sz="1600" b="0" i="0" u="none" strike="noStrike" kern="1200" cap="all" spc="0" normalizeH="0" baseline="0" noProof="0" dirty="0">
              <a:ln>
                <a:noFill/>
              </a:ln>
              <a:solidFill>
                <a:schemeClr val="tx2"/>
              </a:solidFill>
              <a:effectLst/>
              <a:uLnTx/>
              <a:uFillTx/>
              <a:latin typeface="Calibri" pitchFamily="34" charset="0"/>
              <a:ea typeface="+mj-ea"/>
              <a:cs typeface="+mj-cs"/>
            </a:endParaRPr>
          </a:p>
        </p:txBody>
      </p:sp>
      <p:sp>
        <p:nvSpPr>
          <p:cNvPr id="16386" name="Rectangle 2"/>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388" name="Rectangle 4"/>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387" name="Object 3"/>
          <p:cNvGraphicFramePr>
            <a:graphicFrameLocks noChangeAspect="1"/>
          </p:cNvGraphicFramePr>
          <p:nvPr/>
        </p:nvGraphicFramePr>
        <p:xfrm>
          <a:off x="1219200" y="1905001"/>
          <a:ext cx="6553200" cy="3676184"/>
        </p:xfrm>
        <a:graphic>
          <a:graphicData uri="http://schemas.openxmlformats.org/presentationml/2006/ole">
            <p:oleObj spid="_x0000_s16387" name="AutoCAD Drawing" r:id="rId4" imgW="10820400" imgH="6067425" progId="AutoCAD.Drawing.17">
              <p:embed/>
            </p:oleObj>
          </a:graphicData>
        </a:graphic>
      </p:graphicFrame>
      <p:sp>
        <p:nvSpPr>
          <p:cNvPr id="16390" name="Rectangle 6"/>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389" name="Object 5"/>
          <p:cNvGraphicFramePr>
            <a:graphicFrameLocks noChangeAspect="1"/>
          </p:cNvGraphicFramePr>
          <p:nvPr/>
        </p:nvGraphicFramePr>
        <p:xfrm>
          <a:off x="1828800" y="1905001"/>
          <a:ext cx="5410200" cy="3627770"/>
        </p:xfrm>
        <a:graphic>
          <a:graphicData uri="http://schemas.openxmlformats.org/presentationml/2006/ole">
            <p:oleObj spid="_x0000_s16389" name="AutoCAD Drawing" r:id="rId5" imgW="10572750" imgH="5534025" progId="AutoCAD.Drawing.17">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638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6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 name="Group 16"/>
          <p:cNvGrpSpPr/>
          <p:nvPr/>
        </p:nvGrpSpPr>
        <p:grpSpPr>
          <a:xfrm>
            <a:off x="0" y="5593080"/>
            <a:ext cx="9144000" cy="960120"/>
            <a:chOff x="0" y="2621280"/>
            <a:chExt cx="9144000" cy="960120"/>
          </a:xfrm>
        </p:grpSpPr>
        <p:sp>
          <p:nvSpPr>
            <p:cNvPr id="18" name="Rectangle 17"/>
            <p:cNvSpPr/>
            <p:nvPr/>
          </p:nvSpPr>
          <p:spPr>
            <a:xfrm>
              <a:off x="0" y="2621280"/>
              <a:ext cx="9144000" cy="96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2743200"/>
              <a:ext cx="220980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62200" y="2743200"/>
              <a:ext cx="6781800"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304800" y="533400"/>
            <a:ext cx="6781800" cy="609600"/>
          </a:xfrm>
        </p:spPr>
        <p:txBody>
          <a:bodyPr>
            <a:normAutofit/>
          </a:bodyPr>
          <a:lstStyle/>
          <a:p>
            <a:r>
              <a:rPr lang="en-US" sz="3200" dirty="0" smtClean="0">
                <a:latin typeface="Calibri" pitchFamily="34" charset="0"/>
              </a:rPr>
              <a:t>S t u r c t u r a l</a:t>
            </a:r>
            <a:endParaRPr lang="en-US" sz="3200" dirty="0">
              <a:latin typeface="Calibri" pitchFamily="34" charset="0"/>
            </a:endParaRPr>
          </a:p>
        </p:txBody>
      </p:sp>
      <p:sp>
        <p:nvSpPr>
          <p:cNvPr id="10" name="Subtitle 9"/>
          <p:cNvSpPr>
            <a:spLocks noGrp="1"/>
          </p:cNvSpPr>
          <p:nvPr>
            <p:ph type="subTitle" idx="1"/>
          </p:nvPr>
        </p:nvSpPr>
        <p:spPr>
          <a:xfrm>
            <a:off x="2362200" y="6065764"/>
            <a:ext cx="6705600" cy="350763"/>
          </a:xfrm>
        </p:spPr>
        <p:txBody>
          <a:bodyPr>
            <a:normAutofit/>
          </a:bodyPr>
          <a:lstStyle/>
          <a:p>
            <a:pPr algn="ctr"/>
            <a:r>
              <a:rPr lang="en-US" sz="1200" dirty="0" smtClean="0"/>
              <a:t>Construction Management  |  Dr. David Riley  |  Germantown, Maryland  |  April 15, 2008</a:t>
            </a:r>
            <a:endParaRPr lang="en-US" sz="1200" dirty="0"/>
          </a:p>
        </p:txBody>
      </p:sp>
      <p:pic>
        <p:nvPicPr>
          <p:cNvPr id="12" name="Picture 11" descr="ext. rendering.JPG"/>
          <p:cNvPicPr>
            <a:picLocks noChangeAspect="1"/>
          </p:cNvPicPr>
          <p:nvPr/>
        </p:nvPicPr>
        <p:blipFill>
          <a:blip r:embed="rId2" cstate="print"/>
          <a:stretch>
            <a:fillRect/>
          </a:stretch>
        </p:blipFill>
        <p:spPr>
          <a:xfrm>
            <a:off x="7162802" y="304801"/>
            <a:ext cx="1934489" cy="1006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381000" y="1524001"/>
            <a:ext cx="8382000" cy="461665"/>
          </a:xfrm>
          <a:prstGeom prst="rect">
            <a:avLst/>
          </a:prstGeom>
          <a:noFill/>
        </p:spPr>
        <p:txBody>
          <a:bodyPr wrap="square" rtlCol="0">
            <a:spAutoFit/>
          </a:bodyPr>
          <a:lstStyle/>
          <a:p>
            <a:r>
              <a:rPr lang="en-US" sz="2400" u="sng" dirty="0" smtClean="0">
                <a:solidFill>
                  <a:schemeClr val="tx1">
                    <a:lumMod val="65000"/>
                    <a:lumOff val="35000"/>
                  </a:schemeClr>
                </a:solidFill>
                <a:latin typeface="Calibri" pitchFamily="34" charset="0"/>
              </a:rPr>
              <a:t>Architectural Design</a:t>
            </a:r>
            <a:endParaRPr lang="en-US" sz="2400" u="sng" dirty="0">
              <a:solidFill>
                <a:schemeClr val="tx1">
                  <a:lumMod val="65000"/>
                  <a:lumOff val="35000"/>
                </a:schemeClr>
              </a:solidFill>
              <a:latin typeface="Calibri" pitchFamily="34" charset="0"/>
            </a:endParaRPr>
          </a:p>
        </p:txBody>
      </p:sp>
      <p:sp>
        <p:nvSpPr>
          <p:cNvPr id="15" name="Subtitle 9"/>
          <p:cNvSpPr txBox="1">
            <a:spLocks/>
          </p:cNvSpPr>
          <p:nvPr/>
        </p:nvSpPr>
        <p:spPr>
          <a:xfrm>
            <a:off x="2362200" y="5715000"/>
            <a:ext cx="3352800" cy="350763"/>
          </a:xfrm>
          <a:prstGeom prst="rect">
            <a:avLst/>
          </a:prstGeom>
        </p:spPr>
        <p:txBody>
          <a:bodyPr vert="horz" numCol="1" anchor="ctr">
            <a:normAutofit fontScale="62500" lnSpcReduction="20000"/>
          </a:bodyPr>
          <a:lstStyle/>
          <a:p>
            <a:pPr marL="0" marR="0" lvl="0" indent="0"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1" i="0" u="none" strike="noStrike" kern="1200" cap="none" spc="0" normalizeH="0" baseline="0" noProof="0" dirty="0" smtClean="0">
                <a:ln>
                  <a:noFill/>
                </a:ln>
                <a:solidFill>
                  <a:srgbClr val="FFFFFF"/>
                </a:solidFill>
                <a:effectLst/>
                <a:uLnTx/>
                <a:uFillTx/>
                <a:latin typeface="+mn-lt"/>
                <a:ea typeface="+mn-ea"/>
                <a:cs typeface="+mn-cs"/>
              </a:rPr>
              <a:t>M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e s t o n e    B u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d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n g   </a:t>
            </a:r>
            <a:r>
              <a:rPr kumimoji="0" lang="en-US" sz="2600" b="1" i="0" u="none" strike="noStrike" kern="1200" cap="none" spc="0" normalizeH="0" noProof="0" dirty="0" smtClean="0">
                <a:ln>
                  <a:noFill/>
                </a:ln>
                <a:solidFill>
                  <a:srgbClr val="FFFFFF"/>
                </a:solidFill>
                <a:effectLst/>
                <a:uLnTx/>
                <a:uFillTx/>
                <a:latin typeface="+mn-lt"/>
                <a:ea typeface="+mn-ea"/>
                <a:cs typeface="+mn-cs"/>
              </a:rPr>
              <a:t> # 4</a:t>
            </a:r>
            <a:endParaRPr kumimoji="0" lang="en-US" sz="2600" b="1" i="0" u="none" strike="noStrike" kern="1200" cap="none" spc="0" normalizeH="0" baseline="0" noProof="0" dirty="0">
              <a:ln>
                <a:noFill/>
              </a:ln>
              <a:solidFill>
                <a:srgbClr val="FFFFFF"/>
              </a:solidFill>
              <a:effectLst/>
              <a:uLnTx/>
              <a:uFillTx/>
              <a:latin typeface="+mn-lt"/>
              <a:ea typeface="+mn-ea"/>
              <a:cs typeface="+mn-cs"/>
            </a:endParaRPr>
          </a:p>
        </p:txBody>
      </p:sp>
      <p:sp>
        <p:nvSpPr>
          <p:cNvPr id="16" name="Subtitle 9"/>
          <p:cNvSpPr txBox="1">
            <a:spLocks/>
          </p:cNvSpPr>
          <p:nvPr/>
        </p:nvSpPr>
        <p:spPr>
          <a:xfrm>
            <a:off x="5791200" y="5715000"/>
            <a:ext cx="3352800" cy="350763"/>
          </a:xfrm>
          <a:prstGeom prst="rect">
            <a:avLst/>
          </a:prstGeom>
        </p:spPr>
        <p:txBody>
          <a:bodyPr vert="horz" numCol="1" anchor="ctr">
            <a:normAutofit/>
          </a:bodyPr>
          <a:lstStyle/>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1600" b="1" i="0" u="none" strike="noStrike" kern="1200" cap="none" spc="0" normalizeH="0" baseline="0" noProof="0" dirty="0" smtClean="0">
                <a:ln>
                  <a:noFill/>
                </a:ln>
                <a:solidFill>
                  <a:srgbClr val="FFFFFF"/>
                </a:solidFill>
                <a:effectLst/>
                <a:uLnTx/>
                <a:uFillTx/>
                <a:latin typeface="+mn-lt"/>
                <a:ea typeface="+mn-ea"/>
                <a:cs typeface="+mn-cs"/>
              </a:rPr>
              <a:t>K r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s t e n    M    H l o p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c k</a:t>
            </a:r>
            <a:endParaRPr kumimoji="0" lang="en-US" sz="1600" b="1" i="0" u="none" strike="noStrike" kern="1200" cap="none" spc="0" normalizeH="0" baseline="0" noProof="0" dirty="0">
              <a:ln>
                <a:noFill/>
              </a:ln>
              <a:solidFill>
                <a:srgbClr val="FFFFFF"/>
              </a:solidFill>
              <a:effectLst/>
              <a:uLnTx/>
              <a:uFillTx/>
              <a:latin typeface="+mn-lt"/>
              <a:ea typeface="+mn-ea"/>
              <a:cs typeface="+mn-cs"/>
            </a:endParaRPr>
          </a:p>
        </p:txBody>
      </p:sp>
      <p:cxnSp>
        <p:nvCxnSpPr>
          <p:cNvPr id="20" name="Straight Connector 19"/>
          <p:cNvCxnSpPr/>
          <p:nvPr/>
        </p:nvCxnSpPr>
        <p:spPr>
          <a:xfrm rot="10800000">
            <a:off x="3695700" y="1066802"/>
            <a:ext cx="3390904" cy="1588"/>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2"/>
          </p:cNvCxnSpPr>
          <p:nvPr/>
        </p:nvCxnSpPr>
        <p:spPr>
          <a:xfrm rot="5400000" flipH="1">
            <a:off x="1847056" y="-705643"/>
            <a:ext cx="1589" cy="36957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8"/>
          <p:cNvSpPr txBox="1">
            <a:spLocks/>
          </p:cNvSpPr>
          <p:nvPr/>
        </p:nvSpPr>
        <p:spPr>
          <a:xfrm>
            <a:off x="304800" y="990600"/>
            <a:ext cx="6781800" cy="381000"/>
          </a:xfrm>
          <a:prstGeom prst="rect">
            <a:avLst/>
          </a:prstGeom>
        </p:spPr>
        <p:txBody>
          <a:bodyPr vert="horz"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all" spc="0" normalizeH="0" baseline="0" noProof="0" dirty="0" smtClean="0">
                <a:ln>
                  <a:noFill/>
                </a:ln>
                <a:solidFill>
                  <a:schemeClr val="tx2"/>
                </a:solidFill>
                <a:effectLst/>
                <a:uLnTx/>
                <a:uFillTx/>
                <a:latin typeface="Calibri" pitchFamily="34" charset="0"/>
                <a:ea typeface="+mj-ea"/>
                <a:cs typeface="+mj-cs"/>
              </a:rPr>
              <a:t>Parking Garage</a:t>
            </a:r>
            <a:endParaRPr kumimoji="0" lang="en-US" sz="1600" b="0" i="0" u="none" strike="noStrike" kern="1200" cap="all" spc="0" normalizeH="0" baseline="0" noProof="0" dirty="0">
              <a:ln>
                <a:noFill/>
              </a:ln>
              <a:solidFill>
                <a:schemeClr val="tx2"/>
              </a:solidFill>
              <a:effectLst/>
              <a:uLnTx/>
              <a:uFillTx/>
              <a:latin typeface="Calibri" pitchFamily="34" charset="0"/>
              <a:ea typeface="+mj-ea"/>
              <a:cs typeface="+mj-cs"/>
            </a:endParaRPr>
          </a:p>
        </p:txBody>
      </p:sp>
      <p:pic>
        <p:nvPicPr>
          <p:cNvPr id="13" name="Picture 12" descr="P:\481W\Thesis\Final Report\pics\DSCN0115.JPG"/>
          <p:cNvPicPr/>
          <p:nvPr/>
        </p:nvPicPr>
        <p:blipFill>
          <a:blip r:embed="rId3" cstate="print"/>
          <a:srcRect/>
          <a:stretch>
            <a:fillRect/>
          </a:stretch>
        </p:blipFill>
        <p:spPr bwMode="auto">
          <a:xfrm>
            <a:off x="2133600" y="1981200"/>
            <a:ext cx="49530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5" name="Group 24"/>
          <p:cNvGrpSpPr/>
          <p:nvPr/>
        </p:nvGrpSpPr>
        <p:grpSpPr>
          <a:xfrm>
            <a:off x="0" y="5593080"/>
            <a:ext cx="9144000" cy="960120"/>
            <a:chOff x="0" y="2621280"/>
            <a:chExt cx="9144000" cy="960120"/>
          </a:xfrm>
        </p:grpSpPr>
        <p:sp>
          <p:nvSpPr>
            <p:cNvPr id="26" name="Rectangle 25"/>
            <p:cNvSpPr/>
            <p:nvPr/>
          </p:nvSpPr>
          <p:spPr>
            <a:xfrm>
              <a:off x="0" y="2621280"/>
              <a:ext cx="9144000" cy="96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2743200"/>
              <a:ext cx="220980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362200" y="2743200"/>
              <a:ext cx="6781800"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6629400" y="4736068"/>
            <a:ext cx="1143000" cy="369332"/>
          </a:xfrm>
          <a:prstGeom prst="rect">
            <a:avLst/>
          </a:prstGeom>
          <a:noFill/>
        </p:spPr>
        <p:txBody>
          <a:bodyPr wrap="square" rtlCol="0">
            <a:spAutoFit/>
          </a:bodyPr>
          <a:lstStyle/>
          <a:p>
            <a:r>
              <a:rPr lang="en-US" dirty="0" smtClean="0">
                <a:solidFill>
                  <a:schemeClr val="tx1">
                    <a:lumMod val="65000"/>
                    <a:lumOff val="35000"/>
                  </a:schemeClr>
                </a:solidFill>
                <a:latin typeface="Calibri" pitchFamily="34" charset="0"/>
              </a:rPr>
              <a:t>Top Level</a:t>
            </a:r>
            <a:endParaRPr lang="en-US" dirty="0">
              <a:solidFill>
                <a:schemeClr val="tx1">
                  <a:lumMod val="65000"/>
                  <a:lumOff val="35000"/>
                </a:schemeClr>
              </a:solidFill>
              <a:latin typeface="Calibri" pitchFamily="34" charset="0"/>
            </a:endParaRPr>
          </a:p>
        </p:txBody>
      </p:sp>
      <p:graphicFrame>
        <p:nvGraphicFramePr>
          <p:cNvPr id="18440" name="Object 8"/>
          <p:cNvGraphicFramePr>
            <a:graphicFrameLocks noChangeAspect="1"/>
          </p:cNvGraphicFramePr>
          <p:nvPr/>
        </p:nvGraphicFramePr>
        <p:xfrm>
          <a:off x="1143000" y="1828801"/>
          <a:ext cx="5867400" cy="3855376"/>
        </p:xfrm>
        <a:graphic>
          <a:graphicData uri="http://schemas.openxmlformats.org/presentationml/2006/ole">
            <p:oleObj spid="_x0000_s18440" name="AutoCAD Drawing" r:id="rId3" imgW="10572750" imgH="5534025" progId="AutoCAD.Drawing.17">
              <p:embed/>
            </p:oleObj>
          </a:graphicData>
        </a:graphic>
      </p:graphicFrame>
      <p:sp>
        <p:nvSpPr>
          <p:cNvPr id="9" name="Title 8"/>
          <p:cNvSpPr>
            <a:spLocks noGrp="1"/>
          </p:cNvSpPr>
          <p:nvPr>
            <p:ph type="ctrTitle"/>
          </p:nvPr>
        </p:nvSpPr>
        <p:spPr>
          <a:xfrm>
            <a:off x="304800" y="533400"/>
            <a:ext cx="6781800" cy="609600"/>
          </a:xfrm>
        </p:spPr>
        <p:txBody>
          <a:bodyPr>
            <a:normAutofit/>
          </a:bodyPr>
          <a:lstStyle/>
          <a:p>
            <a:r>
              <a:rPr lang="en-US" sz="3200" dirty="0" smtClean="0">
                <a:latin typeface="Calibri" pitchFamily="34" charset="0"/>
              </a:rPr>
              <a:t>S t u r c t u r a l</a:t>
            </a:r>
            <a:endParaRPr lang="en-US" sz="3200" dirty="0">
              <a:latin typeface="Calibri" pitchFamily="34" charset="0"/>
            </a:endParaRPr>
          </a:p>
        </p:txBody>
      </p:sp>
      <p:sp>
        <p:nvSpPr>
          <p:cNvPr id="10" name="Subtitle 9"/>
          <p:cNvSpPr>
            <a:spLocks noGrp="1"/>
          </p:cNvSpPr>
          <p:nvPr>
            <p:ph type="subTitle" idx="1"/>
          </p:nvPr>
        </p:nvSpPr>
        <p:spPr>
          <a:xfrm>
            <a:off x="2362200" y="6050037"/>
            <a:ext cx="6705600" cy="350763"/>
          </a:xfrm>
        </p:spPr>
        <p:txBody>
          <a:bodyPr>
            <a:normAutofit/>
          </a:bodyPr>
          <a:lstStyle/>
          <a:p>
            <a:pPr algn="ctr"/>
            <a:r>
              <a:rPr lang="en-US" sz="1200" dirty="0" smtClean="0"/>
              <a:t>Construction Management  |  Dr. David Riley  |  Germantown, Maryland  |  April 15, 2008</a:t>
            </a:r>
            <a:endParaRPr lang="en-US" sz="1200" dirty="0"/>
          </a:p>
        </p:txBody>
      </p:sp>
      <p:pic>
        <p:nvPicPr>
          <p:cNvPr id="12" name="Picture 11" descr="ext. rendering.JPG"/>
          <p:cNvPicPr>
            <a:picLocks noChangeAspect="1"/>
          </p:cNvPicPr>
          <p:nvPr/>
        </p:nvPicPr>
        <p:blipFill>
          <a:blip r:embed="rId4" cstate="print"/>
          <a:stretch>
            <a:fillRect/>
          </a:stretch>
        </p:blipFill>
        <p:spPr>
          <a:xfrm>
            <a:off x="7162802" y="304801"/>
            <a:ext cx="1934489" cy="1006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381000" y="1371601"/>
            <a:ext cx="8382000" cy="461665"/>
          </a:xfrm>
          <a:prstGeom prst="rect">
            <a:avLst/>
          </a:prstGeom>
          <a:noFill/>
        </p:spPr>
        <p:txBody>
          <a:bodyPr wrap="square" rtlCol="0">
            <a:spAutoFit/>
          </a:bodyPr>
          <a:lstStyle/>
          <a:p>
            <a:r>
              <a:rPr lang="en-US" sz="2400" u="sng" dirty="0" smtClean="0">
                <a:solidFill>
                  <a:schemeClr val="tx1">
                    <a:lumMod val="65000"/>
                    <a:lumOff val="35000"/>
                  </a:schemeClr>
                </a:solidFill>
                <a:latin typeface="Calibri" pitchFamily="34" charset="0"/>
              </a:rPr>
              <a:t>Architectural Design</a:t>
            </a:r>
            <a:endParaRPr lang="en-US" sz="2400" u="sng" dirty="0">
              <a:solidFill>
                <a:schemeClr val="tx1">
                  <a:lumMod val="65000"/>
                  <a:lumOff val="35000"/>
                </a:schemeClr>
              </a:solidFill>
              <a:latin typeface="Calibri" pitchFamily="34" charset="0"/>
            </a:endParaRPr>
          </a:p>
        </p:txBody>
      </p:sp>
      <p:sp>
        <p:nvSpPr>
          <p:cNvPr id="15" name="Subtitle 9"/>
          <p:cNvSpPr txBox="1">
            <a:spLocks/>
          </p:cNvSpPr>
          <p:nvPr/>
        </p:nvSpPr>
        <p:spPr>
          <a:xfrm>
            <a:off x="2362200" y="5699273"/>
            <a:ext cx="3352800" cy="350763"/>
          </a:xfrm>
          <a:prstGeom prst="rect">
            <a:avLst/>
          </a:prstGeom>
        </p:spPr>
        <p:txBody>
          <a:bodyPr vert="horz" numCol="1" anchor="ctr">
            <a:normAutofit fontScale="62500" lnSpcReduction="20000"/>
          </a:bodyPr>
          <a:lstStyle/>
          <a:p>
            <a:pPr marL="0" marR="0" lvl="0" indent="0"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1" i="0" u="none" strike="noStrike" kern="1200" cap="none" spc="0" normalizeH="0" baseline="0" noProof="0" dirty="0" smtClean="0">
                <a:ln>
                  <a:noFill/>
                </a:ln>
                <a:solidFill>
                  <a:srgbClr val="FFFFFF"/>
                </a:solidFill>
                <a:effectLst/>
                <a:uLnTx/>
                <a:uFillTx/>
                <a:latin typeface="+mn-lt"/>
                <a:ea typeface="+mn-ea"/>
                <a:cs typeface="+mn-cs"/>
              </a:rPr>
              <a:t>M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e s t o n e    B u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d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n g   </a:t>
            </a:r>
            <a:r>
              <a:rPr kumimoji="0" lang="en-US" sz="2600" b="1" i="0" u="none" strike="noStrike" kern="1200" cap="none" spc="0" normalizeH="0" noProof="0" dirty="0" smtClean="0">
                <a:ln>
                  <a:noFill/>
                </a:ln>
                <a:solidFill>
                  <a:srgbClr val="FFFFFF"/>
                </a:solidFill>
                <a:effectLst/>
                <a:uLnTx/>
                <a:uFillTx/>
                <a:latin typeface="+mn-lt"/>
                <a:ea typeface="+mn-ea"/>
                <a:cs typeface="+mn-cs"/>
              </a:rPr>
              <a:t> # 4</a:t>
            </a:r>
            <a:endParaRPr kumimoji="0" lang="en-US" sz="2600" b="1" i="0" u="none" strike="noStrike" kern="1200" cap="none" spc="0" normalizeH="0" baseline="0" noProof="0" dirty="0">
              <a:ln>
                <a:noFill/>
              </a:ln>
              <a:solidFill>
                <a:srgbClr val="FFFFFF"/>
              </a:solidFill>
              <a:effectLst/>
              <a:uLnTx/>
              <a:uFillTx/>
              <a:latin typeface="+mn-lt"/>
              <a:ea typeface="+mn-ea"/>
              <a:cs typeface="+mn-cs"/>
            </a:endParaRPr>
          </a:p>
        </p:txBody>
      </p:sp>
      <p:sp>
        <p:nvSpPr>
          <p:cNvPr id="16" name="Subtitle 9"/>
          <p:cNvSpPr txBox="1">
            <a:spLocks/>
          </p:cNvSpPr>
          <p:nvPr/>
        </p:nvSpPr>
        <p:spPr>
          <a:xfrm>
            <a:off x="5791200" y="5699273"/>
            <a:ext cx="3352800" cy="350763"/>
          </a:xfrm>
          <a:prstGeom prst="rect">
            <a:avLst/>
          </a:prstGeom>
        </p:spPr>
        <p:txBody>
          <a:bodyPr vert="horz" numCol="1" anchor="ctr">
            <a:normAutofit/>
          </a:bodyPr>
          <a:lstStyle/>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1600" b="1" i="0" u="none" strike="noStrike" kern="1200" cap="none" spc="0" normalizeH="0" baseline="0" noProof="0" dirty="0" smtClean="0">
                <a:ln>
                  <a:noFill/>
                </a:ln>
                <a:solidFill>
                  <a:srgbClr val="FFFFFF"/>
                </a:solidFill>
                <a:effectLst/>
                <a:uLnTx/>
                <a:uFillTx/>
                <a:latin typeface="+mn-lt"/>
                <a:ea typeface="+mn-ea"/>
                <a:cs typeface="+mn-cs"/>
              </a:rPr>
              <a:t>K r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s t e n    M    H l o p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c k</a:t>
            </a:r>
            <a:endParaRPr kumimoji="0" lang="en-US" sz="1600" b="1" i="0" u="none" strike="noStrike" kern="1200" cap="none" spc="0" normalizeH="0" baseline="0" noProof="0" dirty="0">
              <a:ln>
                <a:noFill/>
              </a:ln>
              <a:solidFill>
                <a:srgbClr val="FFFFFF"/>
              </a:solidFill>
              <a:effectLst/>
              <a:uLnTx/>
              <a:uFillTx/>
              <a:latin typeface="+mn-lt"/>
              <a:ea typeface="+mn-ea"/>
              <a:cs typeface="+mn-cs"/>
            </a:endParaRPr>
          </a:p>
        </p:txBody>
      </p:sp>
      <p:cxnSp>
        <p:nvCxnSpPr>
          <p:cNvPr id="20" name="Straight Connector 19"/>
          <p:cNvCxnSpPr/>
          <p:nvPr/>
        </p:nvCxnSpPr>
        <p:spPr>
          <a:xfrm rot="10800000">
            <a:off x="3695700" y="1066802"/>
            <a:ext cx="3390904" cy="1588"/>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2"/>
          </p:cNvCxnSpPr>
          <p:nvPr/>
        </p:nvCxnSpPr>
        <p:spPr>
          <a:xfrm rot="5400000" flipH="1">
            <a:off x="1847056" y="-705643"/>
            <a:ext cx="1589" cy="36957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8"/>
          <p:cNvSpPr txBox="1">
            <a:spLocks/>
          </p:cNvSpPr>
          <p:nvPr/>
        </p:nvSpPr>
        <p:spPr>
          <a:xfrm>
            <a:off x="304800" y="990600"/>
            <a:ext cx="6781800" cy="381000"/>
          </a:xfrm>
          <a:prstGeom prst="rect">
            <a:avLst/>
          </a:prstGeom>
        </p:spPr>
        <p:txBody>
          <a:bodyPr vert="horz"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all" spc="0" normalizeH="0" baseline="0" noProof="0" dirty="0" smtClean="0">
                <a:ln>
                  <a:noFill/>
                </a:ln>
                <a:solidFill>
                  <a:schemeClr val="tx2"/>
                </a:solidFill>
                <a:effectLst/>
                <a:uLnTx/>
                <a:uFillTx/>
                <a:latin typeface="Calibri" pitchFamily="34" charset="0"/>
                <a:ea typeface="+mj-ea"/>
                <a:cs typeface="+mj-cs"/>
              </a:rPr>
              <a:t>Parking Garage</a:t>
            </a:r>
            <a:endParaRPr kumimoji="0" lang="en-US" sz="1600" b="0" i="0" u="none" strike="noStrike" kern="1200" cap="all" spc="0" normalizeH="0" baseline="0" noProof="0" dirty="0">
              <a:ln>
                <a:noFill/>
              </a:ln>
              <a:solidFill>
                <a:schemeClr val="tx2"/>
              </a:solidFill>
              <a:effectLst/>
              <a:uLnTx/>
              <a:uFillTx/>
              <a:latin typeface="Calibri" pitchFamily="34" charset="0"/>
              <a:ea typeface="+mj-ea"/>
              <a:cs typeface="+mj-cs"/>
            </a:endParaRPr>
          </a:p>
        </p:txBody>
      </p:sp>
      <p:sp>
        <p:nvSpPr>
          <p:cNvPr id="18434" name="Rectangle 2"/>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433" name="Object 1"/>
          <p:cNvGraphicFramePr>
            <a:graphicFrameLocks noChangeAspect="1"/>
          </p:cNvGraphicFramePr>
          <p:nvPr/>
        </p:nvGraphicFramePr>
        <p:xfrm>
          <a:off x="1143000" y="1981201"/>
          <a:ext cx="6248400" cy="3711099"/>
        </p:xfrm>
        <a:graphic>
          <a:graphicData uri="http://schemas.openxmlformats.org/presentationml/2006/ole">
            <p:oleObj spid="_x0000_s18433" name="AutoCAD Drawing" r:id="rId5" imgW="10572750" imgH="5534025" progId="AutoCAD.Drawing.17">
              <p:embed/>
            </p:oleObj>
          </a:graphicData>
        </a:graphic>
      </p:graphicFrame>
      <p:sp>
        <p:nvSpPr>
          <p:cNvPr id="13" name="TextBox 12"/>
          <p:cNvSpPr txBox="1"/>
          <p:nvPr/>
        </p:nvSpPr>
        <p:spPr>
          <a:xfrm>
            <a:off x="6629400" y="4724400"/>
            <a:ext cx="2133600" cy="369332"/>
          </a:xfrm>
          <a:prstGeom prst="rect">
            <a:avLst/>
          </a:prstGeom>
          <a:noFill/>
        </p:spPr>
        <p:txBody>
          <a:bodyPr wrap="square" rtlCol="0">
            <a:spAutoFit/>
          </a:bodyPr>
          <a:lstStyle/>
          <a:p>
            <a:r>
              <a:rPr lang="en-US" dirty="0" smtClean="0">
                <a:solidFill>
                  <a:schemeClr val="tx1">
                    <a:lumMod val="65000"/>
                    <a:lumOff val="35000"/>
                  </a:schemeClr>
                </a:solidFill>
                <a:latin typeface="Calibri" pitchFamily="34" charset="0"/>
              </a:rPr>
              <a:t>Level 1 and Entrance</a:t>
            </a:r>
            <a:endParaRPr lang="en-US" dirty="0">
              <a:solidFill>
                <a:schemeClr val="tx1">
                  <a:lumMod val="65000"/>
                  <a:lumOff val="35000"/>
                </a:schemeClr>
              </a:solidFill>
              <a:latin typeface="Calibri" pitchFamily="34" charset="0"/>
            </a:endParaRPr>
          </a:p>
        </p:txBody>
      </p:sp>
      <p:sp>
        <p:nvSpPr>
          <p:cNvPr id="18436" name="Rectangle 4"/>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435" name="Object 3"/>
          <p:cNvGraphicFramePr>
            <a:graphicFrameLocks noChangeAspect="1"/>
          </p:cNvGraphicFramePr>
          <p:nvPr/>
        </p:nvGraphicFramePr>
        <p:xfrm>
          <a:off x="1143000" y="1828800"/>
          <a:ext cx="5867400" cy="3895470"/>
        </p:xfrm>
        <a:graphic>
          <a:graphicData uri="http://schemas.openxmlformats.org/presentationml/2006/ole">
            <p:oleObj spid="_x0000_s18435" name="AutoCAD Drawing" r:id="rId6" imgW="10572750" imgH="5534025" progId="AutoCAD.Drawing.17">
              <p:embed/>
            </p:oleObj>
          </a:graphicData>
        </a:graphic>
      </p:graphicFrame>
      <p:sp>
        <p:nvSpPr>
          <p:cNvPr id="17" name="TextBox 16"/>
          <p:cNvSpPr txBox="1"/>
          <p:nvPr/>
        </p:nvSpPr>
        <p:spPr>
          <a:xfrm>
            <a:off x="6629400" y="4724400"/>
            <a:ext cx="1143000" cy="369332"/>
          </a:xfrm>
          <a:prstGeom prst="rect">
            <a:avLst/>
          </a:prstGeom>
          <a:noFill/>
        </p:spPr>
        <p:txBody>
          <a:bodyPr wrap="square" rtlCol="0">
            <a:spAutoFit/>
          </a:bodyPr>
          <a:lstStyle/>
          <a:p>
            <a:r>
              <a:rPr lang="en-US" dirty="0" smtClean="0">
                <a:solidFill>
                  <a:schemeClr val="tx1">
                    <a:lumMod val="65000"/>
                    <a:lumOff val="35000"/>
                  </a:schemeClr>
                </a:solidFill>
                <a:latin typeface="Calibri" pitchFamily="34" charset="0"/>
              </a:rPr>
              <a:t>Levels 2-6</a:t>
            </a:r>
            <a:endParaRPr lang="en-US" dirty="0">
              <a:solidFill>
                <a:schemeClr val="tx1">
                  <a:lumMod val="65000"/>
                  <a:lumOff val="35000"/>
                </a:schemeClr>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8433"/>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440"/>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8435"/>
                                        </p:tgtEl>
                                        <p:attrNameLst>
                                          <p:attrName>style.visibility</p:attrName>
                                        </p:attrNameLst>
                                      </p:cBhvr>
                                      <p:to>
                                        <p:strVal val="hidden"/>
                                      </p:to>
                                    </p:set>
                                  </p:childTnLst>
                                </p:cTn>
                              </p:par>
                              <p:par>
                                <p:cTn id="19" presetID="1" presetClass="entr" presetSubtype="0" fill="hold" grpId="2"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2"/>
      <p:bldP spid="13" grpId="0"/>
      <p:bldP spid="17" grpId="0"/>
      <p:bldP spid="17"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0" y="5593080"/>
            <a:ext cx="9144000" cy="960120"/>
            <a:chOff x="0" y="2621280"/>
            <a:chExt cx="9144000" cy="960120"/>
          </a:xfrm>
        </p:grpSpPr>
        <p:sp>
          <p:nvSpPr>
            <p:cNvPr id="17" name="Rectangle 16"/>
            <p:cNvSpPr/>
            <p:nvPr/>
          </p:nvSpPr>
          <p:spPr>
            <a:xfrm>
              <a:off x="0" y="2621280"/>
              <a:ext cx="9144000" cy="96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2743200"/>
              <a:ext cx="220980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362200" y="2743200"/>
              <a:ext cx="6781800"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304800" y="533400"/>
            <a:ext cx="6781800" cy="609600"/>
          </a:xfrm>
        </p:spPr>
        <p:txBody>
          <a:bodyPr>
            <a:normAutofit/>
          </a:bodyPr>
          <a:lstStyle/>
          <a:p>
            <a:r>
              <a:rPr lang="en-US" sz="3200" dirty="0" smtClean="0">
                <a:latin typeface="Calibri" pitchFamily="34" charset="0"/>
              </a:rPr>
              <a:t>I n t r o d u c t I o n</a:t>
            </a:r>
            <a:endParaRPr lang="en-US" sz="3200" dirty="0">
              <a:latin typeface="Calibri" pitchFamily="34" charset="0"/>
            </a:endParaRPr>
          </a:p>
        </p:txBody>
      </p:sp>
      <p:sp>
        <p:nvSpPr>
          <p:cNvPr id="10" name="Subtitle 9"/>
          <p:cNvSpPr>
            <a:spLocks noGrp="1"/>
          </p:cNvSpPr>
          <p:nvPr>
            <p:ph type="subTitle" idx="1"/>
          </p:nvPr>
        </p:nvSpPr>
        <p:spPr>
          <a:xfrm>
            <a:off x="2362200" y="6065764"/>
            <a:ext cx="6705600" cy="350763"/>
          </a:xfrm>
        </p:spPr>
        <p:txBody>
          <a:bodyPr>
            <a:normAutofit/>
          </a:bodyPr>
          <a:lstStyle/>
          <a:p>
            <a:pPr algn="ctr"/>
            <a:r>
              <a:rPr lang="en-US" sz="1200" dirty="0" smtClean="0"/>
              <a:t>Construction Management  |  Dr. David Riley  |  Germantown, Maryland  |  April 15, 2008</a:t>
            </a:r>
            <a:endParaRPr lang="en-US" sz="1200" dirty="0"/>
          </a:p>
        </p:txBody>
      </p:sp>
      <p:pic>
        <p:nvPicPr>
          <p:cNvPr id="12" name="Picture 11" descr="ext. rendering.JPG"/>
          <p:cNvPicPr>
            <a:picLocks noChangeAspect="1"/>
          </p:cNvPicPr>
          <p:nvPr/>
        </p:nvPicPr>
        <p:blipFill>
          <a:blip r:embed="rId2" cstate="print"/>
          <a:stretch>
            <a:fillRect/>
          </a:stretch>
        </p:blipFill>
        <p:spPr>
          <a:xfrm>
            <a:off x="7162802" y="304801"/>
            <a:ext cx="1934489" cy="1006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381000" y="2375117"/>
            <a:ext cx="8382000" cy="1815882"/>
          </a:xfrm>
          <a:prstGeom prst="rect">
            <a:avLst/>
          </a:prstGeom>
          <a:noFill/>
        </p:spPr>
        <p:txBody>
          <a:bodyPr wrap="square" rtlCol="0">
            <a:spAutoFit/>
          </a:bodyPr>
          <a:lstStyle/>
          <a:p>
            <a:pPr algn="ctr">
              <a:lnSpc>
                <a:spcPct val="150000"/>
              </a:lnSpc>
            </a:pPr>
            <a:r>
              <a:rPr lang="en-US" sz="3000" dirty="0" smtClean="0">
                <a:solidFill>
                  <a:schemeClr val="tx1">
                    <a:lumMod val="65000"/>
                    <a:lumOff val="35000"/>
                  </a:schemeClr>
                </a:solidFill>
                <a:latin typeface="Calibri" pitchFamily="34" charset="0"/>
              </a:rPr>
              <a:t>Introduction</a:t>
            </a:r>
          </a:p>
          <a:p>
            <a:pPr algn="ctr">
              <a:lnSpc>
                <a:spcPct val="150000"/>
              </a:lnSpc>
            </a:pPr>
            <a:r>
              <a:rPr lang="en-US" sz="3000" dirty="0" smtClean="0">
                <a:solidFill>
                  <a:schemeClr val="tx1">
                    <a:lumMod val="65000"/>
                    <a:lumOff val="35000"/>
                  </a:schemeClr>
                </a:solidFill>
                <a:latin typeface="Calibri" pitchFamily="34" charset="0"/>
              </a:rPr>
              <a:t>Project Background</a:t>
            </a:r>
            <a:endParaRPr lang="en-US" sz="3000" dirty="0" smtClean="0">
              <a:solidFill>
                <a:schemeClr val="accent1"/>
              </a:solidFill>
              <a:latin typeface="Calibri" pitchFamily="34" charset="0"/>
            </a:endParaRPr>
          </a:p>
          <a:p>
            <a:endParaRPr lang="en-US" sz="2200" dirty="0">
              <a:solidFill>
                <a:schemeClr val="tx1">
                  <a:lumMod val="65000"/>
                  <a:lumOff val="35000"/>
                </a:schemeClr>
              </a:solidFill>
              <a:latin typeface="Calibri" pitchFamily="34" charset="0"/>
            </a:endParaRPr>
          </a:p>
        </p:txBody>
      </p:sp>
      <p:sp>
        <p:nvSpPr>
          <p:cNvPr id="15" name="Subtitle 9"/>
          <p:cNvSpPr txBox="1">
            <a:spLocks/>
          </p:cNvSpPr>
          <p:nvPr/>
        </p:nvSpPr>
        <p:spPr>
          <a:xfrm>
            <a:off x="2362200" y="5715000"/>
            <a:ext cx="3352800" cy="350763"/>
          </a:xfrm>
          <a:prstGeom prst="rect">
            <a:avLst/>
          </a:prstGeom>
        </p:spPr>
        <p:txBody>
          <a:bodyPr vert="horz" numCol="1" anchor="ctr">
            <a:normAutofit fontScale="62500" lnSpcReduction="20000"/>
          </a:bodyPr>
          <a:lstStyle/>
          <a:p>
            <a:pPr marL="0" marR="0" lvl="0" indent="0"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1" i="0" u="none" strike="noStrike" kern="1200" cap="none" spc="0" normalizeH="0" baseline="0" noProof="0" dirty="0" smtClean="0">
                <a:ln>
                  <a:noFill/>
                </a:ln>
                <a:solidFill>
                  <a:srgbClr val="FFFFFF"/>
                </a:solidFill>
                <a:effectLst/>
                <a:uLnTx/>
                <a:uFillTx/>
                <a:latin typeface="+mn-lt"/>
                <a:ea typeface="+mn-ea"/>
                <a:cs typeface="+mn-cs"/>
              </a:rPr>
              <a:t>M i l e s t o n e    B u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d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n g   </a:t>
            </a:r>
            <a:r>
              <a:rPr kumimoji="0" lang="en-US" sz="2600" b="1" i="0" u="none" strike="noStrike" kern="1200" cap="none" spc="0" normalizeH="0" noProof="0" dirty="0" smtClean="0">
                <a:ln>
                  <a:noFill/>
                </a:ln>
                <a:solidFill>
                  <a:srgbClr val="FFFFFF"/>
                </a:solidFill>
                <a:effectLst/>
                <a:uLnTx/>
                <a:uFillTx/>
                <a:latin typeface="+mn-lt"/>
                <a:ea typeface="+mn-ea"/>
                <a:cs typeface="+mn-cs"/>
              </a:rPr>
              <a:t> # 4</a:t>
            </a:r>
            <a:endParaRPr kumimoji="0" lang="en-US" sz="2600" b="1" i="0" u="none" strike="noStrike" kern="1200" cap="none" spc="0" normalizeH="0" baseline="0" noProof="0" dirty="0">
              <a:ln>
                <a:noFill/>
              </a:ln>
              <a:solidFill>
                <a:srgbClr val="FFFFFF"/>
              </a:solidFill>
              <a:effectLst/>
              <a:uLnTx/>
              <a:uFillTx/>
              <a:latin typeface="+mn-lt"/>
              <a:ea typeface="+mn-ea"/>
              <a:cs typeface="+mn-cs"/>
            </a:endParaRPr>
          </a:p>
        </p:txBody>
      </p:sp>
      <p:sp>
        <p:nvSpPr>
          <p:cNvPr id="16" name="Subtitle 9"/>
          <p:cNvSpPr txBox="1">
            <a:spLocks/>
          </p:cNvSpPr>
          <p:nvPr/>
        </p:nvSpPr>
        <p:spPr>
          <a:xfrm>
            <a:off x="5791200" y="5715000"/>
            <a:ext cx="3352800" cy="350763"/>
          </a:xfrm>
          <a:prstGeom prst="rect">
            <a:avLst/>
          </a:prstGeom>
        </p:spPr>
        <p:txBody>
          <a:bodyPr vert="horz" numCol="1" anchor="ctr">
            <a:normAutofit/>
          </a:bodyPr>
          <a:lstStyle/>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1600" b="1" i="0" u="none" strike="noStrike" kern="1200" cap="none" spc="0" normalizeH="0" baseline="0" noProof="0" dirty="0" smtClean="0">
                <a:ln>
                  <a:noFill/>
                </a:ln>
                <a:solidFill>
                  <a:srgbClr val="FFFFFF"/>
                </a:solidFill>
                <a:effectLst/>
                <a:uLnTx/>
                <a:uFillTx/>
                <a:latin typeface="+mn-lt"/>
                <a:ea typeface="+mn-ea"/>
                <a:cs typeface="+mn-cs"/>
              </a:rPr>
              <a:t>K r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s t e n    M    H l o p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c k</a:t>
            </a:r>
            <a:endParaRPr kumimoji="0" lang="en-US" sz="1600" b="1" i="0" u="none" strike="noStrike" kern="1200" cap="none" spc="0" normalizeH="0" baseline="0" noProof="0" dirty="0">
              <a:ln>
                <a:noFill/>
              </a:ln>
              <a:solidFill>
                <a:srgbClr val="FFFFFF"/>
              </a:solidFill>
              <a:effectLst/>
              <a:uLnTx/>
              <a:uFillTx/>
              <a:latin typeface="+mn-lt"/>
              <a:ea typeface="+mn-ea"/>
              <a:cs typeface="+mn-cs"/>
            </a:endParaRPr>
          </a:p>
        </p:txBody>
      </p:sp>
      <p:cxnSp>
        <p:nvCxnSpPr>
          <p:cNvPr id="20" name="Straight Connector 19"/>
          <p:cNvCxnSpPr/>
          <p:nvPr/>
        </p:nvCxnSpPr>
        <p:spPr>
          <a:xfrm rot="10800000">
            <a:off x="3695700" y="1066802"/>
            <a:ext cx="3390904" cy="1588"/>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2"/>
          </p:cNvCxnSpPr>
          <p:nvPr/>
        </p:nvCxnSpPr>
        <p:spPr>
          <a:xfrm rot="5400000" flipH="1">
            <a:off x="1847056" y="-705643"/>
            <a:ext cx="1589" cy="36957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8"/>
          <p:cNvSpPr txBox="1">
            <a:spLocks/>
          </p:cNvSpPr>
          <p:nvPr/>
        </p:nvSpPr>
        <p:spPr>
          <a:xfrm>
            <a:off x="304800" y="990600"/>
            <a:ext cx="6781800" cy="381000"/>
          </a:xfrm>
          <a:prstGeom prst="rect">
            <a:avLst/>
          </a:prstGeom>
        </p:spPr>
        <p:txBody>
          <a:bodyPr vert="horz"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all" spc="0" normalizeH="0" baseline="0" noProof="0" dirty="0" smtClean="0">
                <a:ln>
                  <a:noFill/>
                </a:ln>
                <a:solidFill>
                  <a:schemeClr val="tx2"/>
                </a:solidFill>
                <a:effectLst/>
                <a:uLnTx/>
                <a:uFillTx/>
                <a:latin typeface="Calibri" pitchFamily="34" charset="0"/>
                <a:ea typeface="+mj-ea"/>
                <a:cs typeface="+mj-cs"/>
              </a:rPr>
              <a:t>Project Background</a:t>
            </a:r>
            <a:endParaRPr kumimoji="0" lang="en-US" sz="1600" b="0" i="0" u="none" strike="noStrike" kern="1200" cap="all" spc="0" normalizeH="0" baseline="0" noProof="0" dirty="0">
              <a:ln>
                <a:noFill/>
              </a:ln>
              <a:solidFill>
                <a:schemeClr val="tx2"/>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2" name="Group 41"/>
          <p:cNvGrpSpPr/>
          <p:nvPr/>
        </p:nvGrpSpPr>
        <p:grpSpPr>
          <a:xfrm>
            <a:off x="0" y="5593080"/>
            <a:ext cx="9144000" cy="960120"/>
            <a:chOff x="0" y="2621280"/>
            <a:chExt cx="9144000" cy="960120"/>
          </a:xfrm>
        </p:grpSpPr>
        <p:sp>
          <p:nvSpPr>
            <p:cNvPr id="43" name="Rectangle 42"/>
            <p:cNvSpPr/>
            <p:nvPr/>
          </p:nvSpPr>
          <p:spPr>
            <a:xfrm>
              <a:off x="0" y="2621280"/>
              <a:ext cx="9144000" cy="96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0" y="2743200"/>
              <a:ext cx="220980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362200" y="2743200"/>
              <a:ext cx="6781800"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304800" y="533400"/>
            <a:ext cx="6781800" cy="609600"/>
          </a:xfrm>
        </p:spPr>
        <p:txBody>
          <a:bodyPr>
            <a:normAutofit/>
          </a:bodyPr>
          <a:lstStyle/>
          <a:p>
            <a:r>
              <a:rPr lang="en-US" sz="3200" dirty="0" smtClean="0">
                <a:latin typeface="Calibri" pitchFamily="34" charset="0"/>
              </a:rPr>
              <a:t>S t u r c t u r a l</a:t>
            </a:r>
            <a:endParaRPr lang="en-US" sz="3200" dirty="0">
              <a:latin typeface="Calibri" pitchFamily="34" charset="0"/>
            </a:endParaRPr>
          </a:p>
        </p:txBody>
      </p:sp>
      <p:sp>
        <p:nvSpPr>
          <p:cNvPr id="10" name="Subtitle 9"/>
          <p:cNvSpPr>
            <a:spLocks noGrp="1"/>
          </p:cNvSpPr>
          <p:nvPr>
            <p:ph type="subTitle" idx="1"/>
          </p:nvPr>
        </p:nvSpPr>
        <p:spPr>
          <a:xfrm>
            <a:off x="2362200" y="6065764"/>
            <a:ext cx="6705600" cy="350763"/>
          </a:xfrm>
        </p:spPr>
        <p:txBody>
          <a:bodyPr>
            <a:normAutofit/>
          </a:bodyPr>
          <a:lstStyle/>
          <a:p>
            <a:pPr algn="ctr"/>
            <a:r>
              <a:rPr lang="en-US" sz="1200" dirty="0" smtClean="0"/>
              <a:t>Construction Management  |  Dr. David Riley  |  Germantown, Maryland  |  April 15, 2008</a:t>
            </a:r>
            <a:endParaRPr lang="en-US" sz="1200" dirty="0"/>
          </a:p>
        </p:txBody>
      </p:sp>
      <p:pic>
        <p:nvPicPr>
          <p:cNvPr id="12" name="Picture 11" descr="ext. rendering.JPG"/>
          <p:cNvPicPr>
            <a:picLocks noChangeAspect="1"/>
          </p:cNvPicPr>
          <p:nvPr/>
        </p:nvPicPr>
        <p:blipFill>
          <a:blip r:embed="rId3" cstate="print"/>
          <a:stretch>
            <a:fillRect/>
          </a:stretch>
        </p:blipFill>
        <p:spPr>
          <a:xfrm>
            <a:off x="7162802" y="304801"/>
            <a:ext cx="1934489" cy="1006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381000" y="1524001"/>
            <a:ext cx="8382000" cy="461665"/>
          </a:xfrm>
          <a:prstGeom prst="rect">
            <a:avLst/>
          </a:prstGeom>
          <a:noFill/>
        </p:spPr>
        <p:txBody>
          <a:bodyPr wrap="square" rtlCol="0">
            <a:spAutoFit/>
          </a:bodyPr>
          <a:lstStyle/>
          <a:p>
            <a:r>
              <a:rPr lang="en-US" sz="2400" u="sng" dirty="0" smtClean="0">
                <a:solidFill>
                  <a:schemeClr val="tx1">
                    <a:lumMod val="65000"/>
                    <a:lumOff val="35000"/>
                  </a:schemeClr>
                </a:solidFill>
                <a:latin typeface="Calibri" pitchFamily="34" charset="0"/>
              </a:rPr>
              <a:t>Structural Design</a:t>
            </a:r>
            <a:endParaRPr lang="en-US" sz="2400" u="sng" dirty="0">
              <a:solidFill>
                <a:schemeClr val="tx1">
                  <a:lumMod val="65000"/>
                  <a:lumOff val="35000"/>
                </a:schemeClr>
              </a:solidFill>
              <a:latin typeface="Calibri" pitchFamily="34" charset="0"/>
            </a:endParaRPr>
          </a:p>
        </p:txBody>
      </p:sp>
      <p:sp>
        <p:nvSpPr>
          <p:cNvPr id="15" name="Subtitle 9"/>
          <p:cNvSpPr txBox="1">
            <a:spLocks/>
          </p:cNvSpPr>
          <p:nvPr/>
        </p:nvSpPr>
        <p:spPr>
          <a:xfrm>
            <a:off x="2362200" y="5715000"/>
            <a:ext cx="3352800" cy="350763"/>
          </a:xfrm>
          <a:prstGeom prst="rect">
            <a:avLst/>
          </a:prstGeom>
        </p:spPr>
        <p:txBody>
          <a:bodyPr vert="horz" numCol="1" anchor="ctr">
            <a:normAutofit fontScale="62500" lnSpcReduction="20000"/>
          </a:bodyPr>
          <a:lstStyle/>
          <a:p>
            <a:pPr marL="0" marR="0" lvl="0" indent="0"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1" i="0" u="none" strike="noStrike" kern="1200" cap="none" spc="0" normalizeH="0" baseline="0" noProof="0" dirty="0" smtClean="0">
                <a:ln>
                  <a:noFill/>
                </a:ln>
                <a:solidFill>
                  <a:srgbClr val="FFFFFF"/>
                </a:solidFill>
                <a:effectLst/>
                <a:uLnTx/>
                <a:uFillTx/>
                <a:latin typeface="+mn-lt"/>
                <a:ea typeface="+mn-ea"/>
                <a:cs typeface="+mn-cs"/>
              </a:rPr>
              <a:t>M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e s t o n e    B u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d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n g   </a:t>
            </a:r>
            <a:r>
              <a:rPr kumimoji="0" lang="en-US" sz="2600" b="1" i="0" u="none" strike="noStrike" kern="1200" cap="none" spc="0" normalizeH="0" noProof="0" dirty="0" smtClean="0">
                <a:ln>
                  <a:noFill/>
                </a:ln>
                <a:solidFill>
                  <a:srgbClr val="FFFFFF"/>
                </a:solidFill>
                <a:effectLst/>
                <a:uLnTx/>
                <a:uFillTx/>
                <a:latin typeface="+mn-lt"/>
                <a:ea typeface="+mn-ea"/>
                <a:cs typeface="+mn-cs"/>
              </a:rPr>
              <a:t> # 4</a:t>
            </a:r>
            <a:endParaRPr kumimoji="0" lang="en-US" sz="2600" b="1" i="0" u="none" strike="noStrike" kern="1200" cap="none" spc="0" normalizeH="0" baseline="0" noProof="0" dirty="0">
              <a:ln>
                <a:noFill/>
              </a:ln>
              <a:solidFill>
                <a:srgbClr val="FFFFFF"/>
              </a:solidFill>
              <a:effectLst/>
              <a:uLnTx/>
              <a:uFillTx/>
              <a:latin typeface="+mn-lt"/>
              <a:ea typeface="+mn-ea"/>
              <a:cs typeface="+mn-cs"/>
            </a:endParaRPr>
          </a:p>
        </p:txBody>
      </p:sp>
      <p:sp>
        <p:nvSpPr>
          <p:cNvPr id="16" name="Subtitle 9"/>
          <p:cNvSpPr txBox="1">
            <a:spLocks/>
          </p:cNvSpPr>
          <p:nvPr/>
        </p:nvSpPr>
        <p:spPr>
          <a:xfrm>
            <a:off x="5791200" y="5715000"/>
            <a:ext cx="3352800" cy="350763"/>
          </a:xfrm>
          <a:prstGeom prst="rect">
            <a:avLst/>
          </a:prstGeom>
        </p:spPr>
        <p:txBody>
          <a:bodyPr vert="horz" numCol="1" anchor="ctr">
            <a:normAutofit/>
          </a:bodyPr>
          <a:lstStyle/>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1600" b="1" i="0" u="none" strike="noStrike" kern="1200" cap="none" spc="0" normalizeH="0" baseline="0" noProof="0" dirty="0" smtClean="0">
                <a:ln>
                  <a:noFill/>
                </a:ln>
                <a:solidFill>
                  <a:srgbClr val="FFFFFF"/>
                </a:solidFill>
                <a:effectLst/>
                <a:uLnTx/>
                <a:uFillTx/>
                <a:latin typeface="+mn-lt"/>
                <a:ea typeface="+mn-ea"/>
                <a:cs typeface="+mn-cs"/>
              </a:rPr>
              <a:t>K r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s t e n    M    H l o p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c k</a:t>
            </a:r>
            <a:endParaRPr kumimoji="0" lang="en-US" sz="1600" b="1" i="0" u="none" strike="noStrike" kern="1200" cap="none" spc="0" normalizeH="0" baseline="0" noProof="0" dirty="0">
              <a:ln>
                <a:noFill/>
              </a:ln>
              <a:solidFill>
                <a:srgbClr val="FFFFFF"/>
              </a:solidFill>
              <a:effectLst/>
              <a:uLnTx/>
              <a:uFillTx/>
              <a:latin typeface="+mn-lt"/>
              <a:ea typeface="+mn-ea"/>
              <a:cs typeface="+mn-cs"/>
            </a:endParaRPr>
          </a:p>
        </p:txBody>
      </p:sp>
      <p:cxnSp>
        <p:nvCxnSpPr>
          <p:cNvPr id="20" name="Straight Connector 19"/>
          <p:cNvCxnSpPr/>
          <p:nvPr/>
        </p:nvCxnSpPr>
        <p:spPr>
          <a:xfrm rot="10800000">
            <a:off x="3695700" y="1066802"/>
            <a:ext cx="3390904" cy="1588"/>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2"/>
          </p:cNvCxnSpPr>
          <p:nvPr/>
        </p:nvCxnSpPr>
        <p:spPr>
          <a:xfrm rot="5400000" flipH="1">
            <a:off x="1847056" y="-705643"/>
            <a:ext cx="1589" cy="36957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8"/>
          <p:cNvSpPr txBox="1">
            <a:spLocks/>
          </p:cNvSpPr>
          <p:nvPr/>
        </p:nvSpPr>
        <p:spPr>
          <a:xfrm>
            <a:off x="304800" y="990600"/>
            <a:ext cx="6781800" cy="381000"/>
          </a:xfrm>
          <a:prstGeom prst="rect">
            <a:avLst/>
          </a:prstGeom>
        </p:spPr>
        <p:txBody>
          <a:bodyPr vert="horz"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all" spc="0" normalizeH="0" baseline="0" noProof="0" dirty="0" smtClean="0">
                <a:ln>
                  <a:noFill/>
                </a:ln>
                <a:solidFill>
                  <a:schemeClr val="tx2"/>
                </a:solidFill>
                <a:effectLst/>
                <a:uLnTx/>
                <a:uFillTx/>
                <a:latin typeface="Calibri" pitchFamily="34" charset="0"/>
                <a:ea typeface="+mj-ea"/>
                <a:cs typeface="+mj-cs"/>
              </a:rPr>
              <a:t>Parking Garage</a:t>
            </a:r>
            <a:endParaRPr kumimoji="0" lang="en-US" sz="1600" b="0" i="0" u="none" strike="noStrike" kern="1200" cap="all" spc="0" normalizeH="0" baseline="0" noProof="0" dirty="0">
              <a:ln>
                <a:noFill/>
              </a:ln>
              <a:solidFill>
                <a:schemeClr val="tx2"/>
              </a:solidFill>
              <a:effectLst/>
              <a:uLnTx/>
              <a:uFillTx/>
              <a:latin typeface="Calibri" pitchFamily="34" charset="0"/>
              <a:ea typeface="+mj-ea"/>
              <a:cs typeface="+mj-cs"/>
            </a:endParaRPr>
          </a:p>
        </p:txBody>
      </p:sp>
      <p:sp>
        <p:nvSpPr>
          <p:cNvPr id="15390" name="Rectangle 30"/>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41" name="Group 40"/>
          <p:cNvGrpSpPr/>
          <p:nvPr/>
        </p:nvGrpSpPr>
        <p:grpSpPr>
          <a:xfrm>
            <a:off x="2743200" y="1600200"/>
            <a:ext cx="5867400" cy="3962400"/>
            <a:chOff x="1066800" y="3200400"/>
            <a:chExt cx="5772150" cy="3733801"/>
          </a:xfrm>
        </p:grpSpPr>
        <p:grpSp>
          <p:nvGrpSpPr>
            <p:cNvPr id="15361" name="Group 1"/>
            <p:cNvGrpSpPr>
              <a:grpSpLocks/>
            </p:cNvGrpSpPr>
            <p:nvPr/>
          </p:nvGrpSpPr>
          <p:grpSpPr bwMode="auto">
            <a:xfrm>
              <a:off x="1066800" y="3200400"/>
              <a:ext cx="5356225" cy="3659187"/>
              <a:chOff x="1709" y="6778"/>
              <a:chExt cx="8436" cy="5763"/>
            </a:xfrm>
          </p:grpSpPr>
          <p:sp>
            <p:nvSpPr>
              <p:cNvPr id="15362" name="Text Box 2"/>
              <p:cNvSpPr txBox="1">
                <a:spLocks noChangeArrowheads="1"/>
              </p:cNvSpPr>
              <p:nvPr/>
            </p:nvSpPr>
            <p:spPr bwMode="auto">
              <a:xfrm>
                <a:off x="1709" y="8893"/>
                <a:ext cx="1923" cy="8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rPr>
                  <a:t>Double 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rPr>
                  <a:t>Inverted T Beams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rPr>
                  <a:t>L Beams</a:t>
                </a:r>
                <a:endParaRPr kumimoji="0" lang="en-US" sz="1800" b="0" i="0" u="none" strike="noStrike" cap="none" normalizeH="0" baseline="0" smtClean="0">
                  <a:ln>
                    <a:noFill/>
                  </a:ln>
                  <a:solidFill>
                    <a:schemeClr val="tx1"/>
                  </a:solidFill>
                  <a:effectLst/>
                  <a:latin typeface="Arial" pitchFamily="34" charset="0"/>
                </a:endParaRPr>
              </a:p>
            </p:txBody>
          </p:sp>
          <p:cxnSp>
            <p:nvCxnSpPr>
              <p:cNvPr id="15363" name="AutoShape 3"/>
              <p:cNvCxnSpPr>
                <a:cxnSpLocks noChangeShapeType="1"/>
              </p:cNvCxnSpPr>
              <p:nvPr/>
            </p:nvCxnSpPr>
            <p:spPr bwMode="auto">
              <a:xfrm>
                <a:off x="2590" y="9709"/>
                <a:ext cx="1591" cy="2636"/>
              </a:xfrm>
              <a:prstGeom prst="straightConnector1">
                <a:avLst/>
              </a:prstGeom>
              <a:noFill/>
              <a:ln w="9525">
                <a:solidFill>
                  <a:srgbClr val="C00000"/>
                </a:solidFill>
                <a:round/>
                <a:headEnd/>
                <a:tailEnd type="triangle" w="med" len="med"/>
              </a:ln>
              <a:effectLst/>
            </p:spPr>
          </p:cxnSp>
          <p:cxnSp>
            <p:nvCxnSpPr>
              <p:cNvPr id="15364" name="AutoShape 4"/>
              <p:cNvCxnSpPr>
                <a:cxnSpLocks noChangeShapeType="1"/>
              </p:cNvCxnSpPr>
              <p:nvPr/>
            </p:nvCxnSpPr>
            <p:spPr bwMode="auto">
              <a:xfrm>
                <a:off x="2590" y="9709"/>
                <a:ext cx="2578" cy="2636"/>
              </a:xfrm>
              <a:prstGeom prst="straightConnector1">
                <a:avLst/>
              </a:prstGeom>
              <a:noFill/>
              <a:ln w="9525">
                <a:solidFill>
                  <a:srgbClr val="C00000"/>
                </a:solidFill>
                <a:round/>
                <a:headEnd/>
                <a:tailEnd type="triangle" w="med" len="med"/>
              </a:ln>
              <a:effectLst/>
            </p:spPr>
          </p:cxnSp>
          <p:cxnSp>
            <p:nvCxnSpPr>
              <p:cNvPr id="15365" name="AutoShape 5"/>
              <p:cNvCxnSpPr>
                <a:cxnSpLocks noChangeShapeType="1"/>
              </p:cNvCxnSpPr>
              <p:nvPr/>
            </p:nvCxnSpPr>
            <p:spPr bwMode="auto">
              <a:xfrm>
                <a:off x="3414" y="9419"/>
                <a:ext cx="767" cy="650"/>
              </a:xfrm>
              <a:prstGeom prst="straightConnector1">
                <a:avLst/>
              </a:prstGeom>
              <a:noFill/>
              <a:ln w="9525">
                <a:solidFill>
                  <a:srgbClr val="C00000"/>
                </a:solidFill>
                <a:round/>
                <a:headEnd/>
                <a:tailEnd type="triangle" w="med" len="med"/>
              </a:ln>
              <a:effectLst/>
            </p:spPr>
          </p:cxnSp>
          <p:cxnSp>
            <p:nvCxnSpPr>
              <p:cNvPr id="15366" name="AutoShape 6"/>
              <p:cNvCxnSpPr>
                <a:cxnSpLocks noChangeShapeType="1"/>
              </p:cNvCxnSpPr>
              <p:nvPr/>
            </p:nvCxnSpPr>
            <p:spPr bwMode="auto">
              <a:xfrm flipV="1">
                <a:off x="2799" y="8890"/>
                <a:ext cx="1068" cy="227"/>
              </a:xfrm>
              <a:prstGeom prst="straightConnector1">
                <a:avLst/>
              </a:prstGeom>
              <a:noFill/>
              <a:ln w="9525">
                <a:solidFill>
                  <a:srgbClr val="C00000"/>
                </a:solidFill>
                <a:round/>
                <a:headEnd/>
                <a:tailEnd type="triangle" w="med" len="med"/>
              </a:ln>
              <a:effectLst/>
            </p:spPr>
          </p:cxnSp>
          <p:cxnSp>
            <p:nvCxnSpPr>
              <p:cNvPr id="15367" name="AutoShape 7"/>
              <p:cNvCxnSpPr>
                <a:cxnSpLocks noChangeShapeType="1"/>
              </p:cNvCxnSpPr>
              <p:nvPr/>
            </p:nvCxnSpPr>
            <p:spPr bwMode="auto">
              <a:xfrm>
                <a:off x="2799" y="9117"/>
                <a:ext cx="1382" cy="0"/>
              </a:xfrm>
              <a:prstGeom prst="straightConnector1">
                <a:avLst/>
              </a:prstGeom>
              <a:noFill/>
              <a:ln w="9525">
                <a:solidFill>
                  <a:srgbClr val="C00000"/>
                </a:solidFill>
                <a:round/>
                <a:headEnd/>
                <a:tailEnd type="triangle" w="med" len="med"/>
              </a:ln>
              <a:effectLst/>
            </p:spPr>
          </p:cxnSp>
          <p:cxnSp>
            <p:nvCxnSpPr>
              <p:cNvPr id="15368" name="AutoShape 8"/>
              <p:cNvCxnSpPr>
                <a:cxnSpLocks noChangeShapeType="1"/>
              </p:cNvCxnSpPr>
              <p:nvPr/>
            </p:nvCxnSpPr>
            <p:spPr bwMode="auto">
              <a:xfrm>
                <a:off x="3414" y="9419"/>
                <a:ext cx="6004" cy="650"/>
              </a:xfrm>
              <a:prstGeom prst="straightConnector1">
                <a:avLst/>
              </a:prstGeom>
              <a:noFill/>
              <a:ln w="9525">
                <a:solidFill>
                  <a:srgbClr val="C00000"/>
                </a:solidFill>
                <a:round/>
                <a:headEnd/>
                <a:tailEnd type="triangle" w="med" len="med"/>
              </a:ln>
              <a:effectLst/>
            </p:spPr>
          </p:cxnSp>
          <p:sp>
            <p:nvSpPr>
              <p:cNvPr id="15369" name="Text Box 9"/>
              <p:cNvSpPr txBox="1">
                <a:spLocks noChangeArrowheads="1"/>
              </p:cNvSpPr>
              <p:nvPr/>
            </p:nvSpPr>
            <p:spPr bwMode="auto">
              <a:xfrm>
                <a:off x="1989" y="7595"/>
                <a:ext cx="401" cy="4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A</a:t>
                </a:r>
                <a:endParaRPr kumimoji="0" lang="en-US" sz="1800" b="0" i="0" u="none" strike="noStrike" cap="none" normalizeH="0" baseline="0" smtClean="0">
                  <a:ln>
                    <a:noFill/>
                  </a:ln>
                  <a:solidFill>
                    <a:schemeClr val="tx1"/>
                  </a:solidFill>
                  <a:effectLst/>
                  <a:latin typeface="Arial" pitchFamily="34" charset="0"/>
                </a:endParaRPr>
              </a:p>
            </p:txBody>
          </p:sp>
          <p:sp>
            <p:nvSpPr>
              <p:cNvPr id="15370" name="Text Box 10"/>
              <p:cNvSpPr txBox="1">
                <a:spLocks noChangeArrowheads="1"/>
              </p:cNvSpPr>
              <p:nvPr/>
            </p:nvSpPr>
            <p:spPr bwMode="auto">
              <a:xfrm>
                <a:off x="1999" y="12077"/>
                <a:ext cx="401" cy="4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A</a:t>
                </a:r>
                <a:endParaRPr kumimoji="0" lang="en-US" sz="1800" b="0" i="0" u="none" strike="noStrike" cap="none" normalizeH="0" baseline="0" smtClean="0">
                  <a:ln>
                    <a:noFill/>
                  </a:ln>
                  <a:solidFill>
                    <a:schemeClr val="tx1"/>
                  </a:solidFill>
                  <a:effectLst/>
                  <a:latin typeface="Arial" pitchFamily="34" charset="0"/>
                </a:endParaRPr>
              </a:p>
            </p:txBody>
          </p:sp>
          <p:sp>
            <p:nvSpPr>
              <p:cNvPr id="15371" name="Text Box 11"/>
              <p:cNvSpPr txBox="1">
                <a:spLocks noChangeArrowheads="1"/>
              </p:cNvSpPr>
              <p:nvPr/>
            </p:nvSpPr>
            <p:spPr bwMode="auto">
              <a:xfrm>
                <a:off x="1999" y="9839"/>
                <a:ext cx="401" cy="4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B</a:t>
                </a:r>
                <a:endParaRPr kumimoji="0" lang="en-US" sz="1800" b="0" i="0" u="none" strike="noStrike" cap="none" normalizeH="0" baseline="0" smtClean="0">
                  <a:ln>
                    <a:noFill/>
                  </a:ln>
                  <a:solidFill>
                    <a:schemeClr val="tx1"/>
                  </a:solidFill>
                  <a:effectLst/>
                  <a:latin typeface="Arial" pitchFamily="34" charset="0"/>
                </a:endParaRPr>
              </a:p>
            </p:txBody>
          </p:sp>
          <p:sp>
            <p:nvSpPr>
              <p:cNvPr id="15372" name="Text Box 12"/>
              <p:cNvSpPr txBox="1">
                <a:spLocks noChangeArrowheads="1"/>
              </p:cNvSpPr>
              <p:nvPr/>
            </p:nvSpPr>
            <p:spPr bwMode="auto">
              <a:xfrm>
                <a:off x="3533" y="6790"/>
                <a:ext cx="401" cy="4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1</a:t>
                </a:r>
                <a:endParaRPr kumimoji="0" lang="en-US" sz="1800" b="0" i="0" u="none" strike="noStrike" cap="none" normalizeH="0" baseline="0" smtClean="0">
                  <a:ln>
                    <a:noFill/>
                  </a:ln>
                  <a:solidFill>
                    <a:schemeClr val="tx1"/>
                  </a:solidFill>
                  <a:effectLst/>
                  <a:latin typeface="Arial" pitchFamily="34" charset="0"/>
                </a:endParaRPr>
              </a:p>
            </p:txBody>
          </p:sp>
          <p:sp>
            <p:nvSpPr>
              <p:cNvPr id="15373" name="Text Box 13"/>
              <p:cNvSpPr txBox="1">
                <a:spLocks noChangeArrowheads="1"/>
              </p:cNvSpPr>
              <p:nvPr/>
            </p:nvSpPr>
            <p:spPr bwMode="auto">
              <a:xfrm>
                <a:off x="4462" y="6790"/>
                <a:ext cx="401" cy="4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2</a:t>
                </a:r>
                <a:endParaRPr kumimoji="0" lang="en-US" sz="1800" b="0" i="0" u="none" strike="noStrike" cap="none" normalizeH="0" baseline="0" smtClean="0">
                  <a:ln>
                    <a:noFill/>
                  </a:ln>
                  <a:solidFill>
                    <a:schemeClr val="tx1"/>
                  </a:solidFill>
                  <a:effectLst/>
                  <a:latin typeface="Arial" pitchFamily="34" charset="0"/>
                </a:endParaRPr>
              </a:p>
            </p:txBody>
          </p:sp>
          <p:sp>
            <p:nvSpPr>
              <p:cNvPr id="15374" name="Text Box 14"/>
              <p:cNvSpPr txBox="1">
                <a:spLocks noChangeArrowheads="1"/>
              </p:cNvSpPr>
              <p:nvPr/>
            </p:nvSpPr>
            <p:spPr bwMode="auto">
              <a:xfrm>
                <a:off x="5403" y="6790"/>
                <a:ext cx="401" cy="4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3</a:t>
                </a:r>
                <a:endParaRPr kumimoji="0" lang="en-US" sz="1800" b="0" i="0" u="none" strike="noStrike" cap="none" normalizeH="0" baseline="0" smtClean="0">
                  <a:ln>
                    <a:noFill/>
                  </a:ln>
                  <a:solidFill>
                    <a:schemeClr val="tx1"/>
                  </a:solidFill>
                  <a:effectLst/>
                  <a:latin typeface="Arial" pitchFamily="34" charset="0"/>
                </a:endParaRPr>
              </a:p>
            </p:txBody>
          </p:sp>
          <p:sp>
            <p:nvSpPr>
              <p:cNvPr id="15375" name="Text Box 15"/>
              <p:cNvSpPr txBox="1">
                <a:spLocks noChangeArrowheads="1"/>
              </p:cNvSpPr>
              <p:nvPr/>
            </p:nvSpPr>
            <p:spPr bwMode="auto">
              <a:xfrm>
                <a:off x="6639" y="6790"/>
                <a:ext cx="401" cy="4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4</a:t>
                </a:r>
                <a:endParaRPr kumimoji="0" lang="en-US" sz="1800" b="0" i="0" u="none" strike="noStrike" cap="none" normalizeH="0" baseline="0" smtClean="0">
                  <a:ln>
                    <a:noFill/>
                  </a:ln>
                  <a:solidFill>
                    <a:schemeClr val="tx1"/>
                  </a:solidFill>
                  <a:effectLst/>
                  <a:latin typeface="Arial" pitchFamily="34" charset="0"/>
                </a:endParaRPr>
              </a:p>
            </p:txBody>
          </p:sp>
          <p:sp>
            <p:nvSpPr>
              <p:cNvPr id="15376" name="Text Box 16"/>
              <p:cNvSpPr txBox="1">
                <a:spLocks noChangeArrowheads="1"/>
              </p:cNvSpPr>
              <p:nvPr/>
            </p:nvSpPr>
            <p:spPr bwMode="auto">
              <a:xfrm>
                <a:off x="7868" y="6785"/>
                <a:ext cx="401" cy="4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3</a:t>
                </a:r>
                <a:endParaRPr kumimoji="0" lang="en-US" sz="1800" b="0" i="0" u="none" strike="noStrike" cap="none" normalizeH="0" baseline="0" smtClean="0">
                  <a:ln>
                    <a:noFill/>
                  </a:ln>
                  <a:solidFill>
                    <a:schemeClr val="tx1"/>
                  </a:solidFill>
                  <a:effectLst/>
                  <a:latin typeface="Arial" pitchFamily="34" charset="0"/>
                </a:endParaRPr>
              </a:p>
            </p:txBody>
          </p:sp>
          <p:sp>
            <p:nvSpPr>
              <p:cNvPr id="15377" name="Text Box 17"/>
              <p:cNvSpPr txBox="1">
                <a:spLocks noChangeArrowheads="1"/>
              </p:cNvSpPr>
              <p:nvPr/>
            </p:nvSpPr>
            <p:spPr bwMode="auto">
              <a:xfrm>
                <a:off x="8796" y="6790"/>
                <a:ext cx="401" cy="4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2</a:t>
                </a:r>
                <a:endParaRPr kumimoji="0" lang="en-US" sz="1800" b="0" i="0" u="none" strike="noStrike" cap="none" normalizeH="0" baseline="0" smtClean="0">
                  <a:ln>
                    <a:noFill/>
                  </a:ln>
                  <a:solidFill>
                    <a:schemeClr val="tx1"/>
                  </a:solidFill>
                  <a:effectLst/>
                  <a:latin typeface="Arial" pitchFamily="34" charset="0"/>
                </a:endParaRPr>
              </a:p>
            </p:txBody>
          </p:sp>
          <p:sp>
            <p:nvSpPr>
              <p:cNvPr id="15378" name="Text Box 18"/>
              <p:cNvSpPr txBox="1">
                <a:spLocks noChangeArrowheads="1"/>
              </p:cNvSpPr>
              <p:nvPr/>
            </p:nvSpPr>
            <p:spPr bwMode="auto">
              <a:xfrm>
                <a:off x="9744" y="6778"/>
                <a:ext cx="401" cy="4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1</a:t>
                </a:r>
                <a:endParaRPr kumimoji="0" lang="en-US" sz="1800" b="0" i="0" u="none" strike="noStrike" cap="none" normalizeH="0" baseline="0" smtClean="0">
                  <a:ln>
                    <a:noFill/>
                  </a:ln>
                  <a:solidFill>
                    <a:schemeClr val="tx1"/>
                  </a:solidFill>
                  <a:effectLst/>
                  <a:latin typeface="Arial" pitchFamily="34" charset="0"/>
                </a:endParaRPr>
              </a:p>
            </p:txBody>
          </p:sp>
          <p:cxnSp>
            <p:nvCxnSpPr>
              <p:cNvPr id="15379" name="AutoShape 19"/>
              <p:cNvCxnSpPr>
                <a:cxnSpLocks noChangeShapeType="1"/>
              </p:cNvCxnSpPr>
              <p:nvPr/>
            </p:nvCxnSpPr>
            <p:spPr bwMode="auto">
              <a:xfrm>
                <a:off x="3739" y="7249"/>
                <a:ext cx="0" cy="509"/>
              </a:xfrm>
              <a:prstGeom prst="straightConnector1">
                <a:avLst/>
              </a:prstGeom>
              <a:noFill/>
              <a:ln w="6350">
                <a:solidFill>
                  <a:srgbClr val="000000"/>
                </a:solidFill>
                <a:round/>
                <a:headEnd/>
                <a:tailEnd/>
              </a:ln>
              <a:effectLst/>
            </p:spPr>
          </p:cxnSp>
          <p:cxnSp>
            <p:nvCxnSpPr>
              <p:cNvPr id="15380" name="AutoShape 20"/>
              <p:cNvCxnSpPr>
                <a:cxnSpLocks noChangeShapeType="1"/>
              </p:cNvCxnSpPr>
              <p:nvPr/>
            </p:nvCxnSpPr>
            <p:spPr bwMode="auto">
              <a:xfrm>
                <a:off x="4670" y="7254"/>
                <a:ext cx="0" cy="509"/>
              </a:xfrm>
              <a:prstGeom prst="straightConnector1">
                <a:avLst/>
              </a:prstGeom>
              <a:noFill/>
              <a:ln w="6350">
                <a:solidFill>
                  <a:srgbClr val="000000"/>
                </a:solidFill>
                <a:round/>
                <a:headEnd/>
                <a:tailEnd/>
              </a:ln>
              <a:effectLst/>
            </p:spPr>
          </p:cxnSp>
          <p:cxnSp>
            <p:nvCxnSpPr>
              <p:cNvPr id="15381" name="AutoShape 21"/>
              <p:cNvCxnSpPr>
                <a:cxnSpLocks noChangeShapeType="1"/>
              </p:cNvCxnSpPr>
              <p:nvPr/>
            </p:nvCxnSpPr>
            <p:spPr bwMode="auto">
              <a:xfrm>
                <a:off x="5609" y="7254"/>
                <a:ext cx="0" cy="509"/>
              </a:xfrm>
              <a:prstGeom prst="straightConnector1">
                <a:avLst/>
              </a:prstGeom>
              <a:noFill/>
              <a:ln w="6350">
                <a:solidFill>
                  <a:srgbClr val="000000"/>
                </a:solidFill>
                <a:round/>
                <a:headEnd/>
                <a:tailEnd/>
              </a:ln>
              <a:effectLst/>
            </p:spPr>
          </p:cxnSp>
          <p:cxnSp>
            <p:nvCxnSpPr>
              <p:cNvPr id="15382" name="AutoShape 22"/>
              <p:cNvCxnSpPr>
                <a:cxnSpLocks noChangeShapeType="1"/>
              </p:cNvCxnSpPr>
              <p:nvPr/>
            </p:nvCxnSpPr>
            <p:spPr bwMode="auto">
              <a:xfrm>
                <a:off x="6840" y="7254"/>
                <a:ext cx="0" cy="509"/>
              </a:xfrm>
              <a:prstGeom prst="straightConnector1">
                <a:avLst/>
              </a:prstGeom>
              <a:noFill/>
              <a:ln w="6350">
                <a:solidFill>
                  <a:srgbClr val="000000"/>
                </a:solidFill>
                <a:round/>
                <a:headEnd/>
                <a:tailEnd/>
              </a:ln>
              <a:effectLst/>
            </p:spPr>
          </p:cxnSp>
          <p:cxnSp>
            <p:nvCxnSpPr>
              <p:cNvPr id="15383" name="AutoShape 23"/>
              <p:cNvCxnSpPr>
                <a:cxnSpLocks noChangeShapeType="1"/>
              </p:cNvCxnSpPr>
              <p:nvPr/>
            </p:nvCxnSpPr>
            <p:spPr bwMode="auto">
              <a:xfrm>
                <a:off x="8083" y="7254"/>
                <a:ext cx="0" cy="509"/>
              </a:xfrm>
              <a:prstGeom prst="straightConnector1">
                <a:avLst/>
              </a:prstGeom>
              <a:noFill/>
              <a:ln w="6350">
                <a:solidFill>
                  <a:srgbClr val="000000"/>
                </a:solidFill>
                <a:round/>
                <a:headEnd/>
                <a:tailEnd/>
              </a:ln>
              <a:effectLst/>
            </p:spPr>
          </p:cxnSp>
          <p:cxnSp>
            <p:nvCxnSpPr>
              <p:cNvPr id="15384" name="AutoShape 24"/>
              <p:cNvCxnSpPr>
                <a:cxnSpLocks noChangeShapeType="1"/>
              </p:cNvCxnSpPr>
              <p:nvPr/>
            </p:nvCxnSpPr>
            <p:spPr bwMode="auto">
              <a:xfrm>
                <a:off x="9012" y="7254"/>
                <a:ext cx="0" cy="509"/>
              </a:xfrm>
              <a:prstGeom prst="straightConnector1">
                <a:avLst/>
              </a:prstGeom>
              <a:noFill/>
              <a:ln w="6350">
                <a:solidFill>
                  <a:srgbClr val="000000"/>
                </a:solidFill>
                <a:round/>
                <a:headEnd/>
                <a:tailEnd/>
              </a:ln>
              <a:effectLst/>
            </p:spPr>
          </p:cxnSp>
          <p:cxnSp>
            <p:nvCxnSpPr>
              <p:cNvPr id="15385" name="AutoShape 25"/>
              <p:cNvCxnSpPr>
                <a:cxnSpLocks noChangeShapeType="1"/>
              </p:cNvCxnSpPr>
              <p:nvPr/>
            </p:nvCxnSpPr>
            <p:spPr bwMode="auto">
              <a:xfrm>
                <a:off x="9968" y="7254"/>
                <a:ext cx="0" cy="509"/>
              </a:xfrm>
              <a:prstGeom prst="straightConnector1">
                <a:avLst/>
              </a:prstGeom>
              <a:noFill/>
              <a:ln w="6350">
                <a:solidFill>
                  <a:srgbClr val="000000"/>
                </a:solidFill>
                <a:round/>
                <a:headEnd/>
                <a:tailEnd/>
              </a:ln>
              <a:effectLst/>
            </p:spPr>
          </p:cxnSp>
          <p:cxnSp>
            <p:nvCxnSpPr>
              <p:cNvPr id="15386" name="AutoShape 26"/>
              <p:cNvCxnSpPr>
                <a:cxnSpLocks noChangeShapeType="1"/>
              </p:cNvCxnSpPr>
              <p:nvPr/>
            </p:nvCxnSpPr>
            <p:spPr bwMode="auto">
              <a:xfrm>
                <a:off x="2390" y="7823"/>
                <a:ext cx="1242" cy="0"/>
              </a:xfrm>
              <a:prstGeom prst="straightConnector1">
                <a:avLst/>
              </a:prstGeom>
              <a:noFill/>
              <a:ln w="6350">
                <a:solidFill>
                  <a:srgbClr val="000000"/>
                </a:solidFill>
                <a:round/>
                <a:headEnd/>
                <a:tailEnd/>
              </a:ln>
              <a:effectLst/>
            </p:spPr>
          </p:cxnSp>
          <p:cxnSp>
            <p:nvCxnSpPr>
              <p:cNvPr id="15387" name="AutoShape 27"/>
              <p:cNvCxnSpPr>
                <a:cxnSpLocks noChangeShapeType="1"/>
              </p:cNvCxnSpPr>
              <p:nvPr/>
            </p:nvCxnSpPr>
            <p:spPr bwMode="auto">
              <a:xfrm>
                <a:off x="2400" y="12321"/>
                <a:ext cx="1242" cy="0"/>
              </a:xfrm>
              <a:prstGeom prst="straightConnector1">
                <a:avLst/>
              </a:prstGeom>
              <a:noFill/>
              <a:ln w="6350">
                <a:solidFill>
                  <a:srgbClr val="000000"/>
                </a:solidFill>
                <a:round/>
                <a:headEnd/>
                <a:tailEnd/>
              </a:ln>
              <a:effectLst/>
            </p:spPr>
          </p:cxnSp>
          <p:cxnSp>
            <p:nvCxnSpPr>
              <p:cNvPr id="15388" name="AutoShape 28"/>
              <p:cNvCxnSpPr>
                <a:cxnSpLocks noChangeShapeType="1"/>
              </p:cNvCxnSpPr>
              <p:nvPr/>
            </p:nvCxnSpPr>
            <p:spPr bwMode="auto">
              <a:xfrm>
                <a:off x="2400" y="10069"/>
                <a:ext cx="1242" cy="0"/>
              </a:xfrm>
              <a:prstGeom prst="straightConnector1">
                <a:avLst/>
              </a:prstGeom>
              <a:noFill/>
              <a:ln w="6350">
                <a:solidFill>
                  <a:srgbClr val="000000"/>
                </a:solidFill>
                <a:round/>
                <a:headEnd/>
                <a:tailEnd/>
              </a:ln>
              <a:effectLst/>
            </p:spPr>
          </p:cxnSp>
        </p:grpSp>
        <p:graphicFrame>
          <p:nvGraphicFramePr>
            <p:cNvPr id="15389" name="Object 29"/>
            <p:cNvGraphicFramePr>
              <a:graphicFrameLocks noChangeAspect="1"/>
            </p:cNvGraphicFramePr>
            <p:nvPr/>
          </p:nvGraphicFramePr>
          <p:xfrm>
            <a:off x="2209800" y="3810000"/>
            <a:ext cx="4629150" cy="3124201"/>
          </p:xfrm>
          <a:graphic>
            <a:graphicData uri="http://schemas.openxmlformats.org/presentationml/2006/ole">
              <p:oleObj spid="_x0000_s15389" name="AutoCAD Drawing" r:id="rId4" imgW="10572750" imgH="5534025" progId="AutoCAD.Drawing.17">
                <p:embed/>
              </p:oleObj>
            </a:graphicData>
          </a:graphic>
        </p:graphicFrame>
      </p:grpSp>
      <p:sp>
        <p:nvSpPr>
          <p:cNvPr id="46" name="TextBox 45"/>
          <p:cNvSpPr txBox="1"/>
          <p:nvPr/>
        </p:nvSpPr>
        <p:spPr>
          <a:xfrm>
            <a:off x="381000" y="2133600"/>
            <a:ext cx="2362200" cy="3539430"/>
          </a:xfrm>
          <a:prstGeom prst="rect">
            <a:avLst/>
          </a:prstGeom>
          <a:noFill/>
        </p:spPr>
        <p:txBody>
          <a:bodyPr wrap="square" numCol="1" rtlCol="0">
            <a:spAutoFit/>
          </a:bodyPr>
          <a:lstStyle/>
          <a:p>
            <a:pPr marL="0" lvl="1"/>
            <a:r>
              <a:rPr lang="en-US" sz="2000" u="sng" dirty="0" smtClean="0">
                <a:solidFill>
                  <a:schemeClr val="tx1">
                    <a:lumMod val="65000"/>
                    <a:lumOff val="35000"/>
                  </a:schemeClr>
                </a:solidFill>
                <a:latin typeface="Calibri" pitchFamily="34" charset="0"/>
              </a:rPr>
              <a:t>Double T’s</a:t>
            </a:r>
          </a:p>
          <a:p>
            <a:pPr marL="635000" lvl="1"/>
            <a:r>
              <a:rPr lang="en-US" sz="2000" dirty="0" smtClean="0">
                <a:solidFill>
                  <a:schemeClr val="tx1">
                    <a:lumMod val="65000"/>
                    <a:lumOff val="35000"/>
                  </a:schemeClr>
                </a:solidFill>
                <a:latin typeface="Calibri" pitchFamily="34" charset="0"/>
              </a:rPr>
              <a:t>	8DT24</a:t>
            </a:r>
          </a:p>
          <a:p>
            <a:pPr marL="0" lvl="1"/>
            <a:r>
              <a:rPr lang="en-US" sz="2000" dirty="0" smtClean="0">
                <a:solidFill>
                  <a:schemeClr val="tx1">
                    <a:lumMod val="65000"/>
                    <a:lumOff val="35000"/>
                  </a:schemeClr>
                </a:solidFill>
                <a:latin typeface="Calibri" pitchFamily="34" charset="0"/>
              </a:rPr>
              <a:t> </a:t>
            </a:r>
            <a:r>
              <a:rPr lang="en-US" sz="2000" u="sng" dirty="0" smtClean="0">
                <a:solidFill>
                  <a:schemeClr val="tx1">
                    <a:lumMod val="65000"/>
                    <a:lumOff val="35000"/>
                  </a:schemeClr>
                </a:solidFill>
                <a:latin typeface="Calibri" pitchFamily="34" charset="0"/>
              </a:rPr>
              <a:t>L Beams</a:t>
            </a:r>
          </a:p>
          <a:p>
            <a:pPr lvl="1"/>
            <a:r>
              <a:rPr lang="en-US" sz="2000" dirty="0" smtClean="0">
                <a:solidFill>
                  <a:schemeClr val="tx1">
                    <a:lumMod val="65000"/>
                    <a:lumOff val="35000"/>
                  </a:schemeClr>
                </a:solidFill>
                <a:latin typeface="Calibri" pitchFamily="34" charset="0"/>
              </a:rPr>
              <a:t>	20LB24</a:t>
            </a:r>
          </a:p>
          <a:p>
            <a:r>
              <a:rPr lang="en-US" sz="2000" dirty="0" smtClean="0">
                <a:solidFill>
                  <a:schemeClr val="tx1">
                    <a:lumMod val="65000"/>
                    <a:lumOff val="35000"/>
                  </a:schemeClr>
                </a:solidFill>
                <a:latin typeface="Calibri" pitchFamily="34" charset="0"/>
              </a:rPr>
              <a:t> </a:t>
            </a:r>
            <a:r>
              <a:rPr lang="en-US" sz="2000" u="sng" dirty="0" smtClean="0">
                <a:solidFill>
                  <a:schemeClr val="tx1">
                    <a:lumMod val="65000"/>
                    <a:lumOff val="35000"/>
                  </a:schemeClr>
                </a:solidFill>
                <a:latin typeface="Calibri" pitchFamily="34" charset="0"/>
              </a:rPr>
              <a:t>Inverted T’s</a:t>
            </a:r>
            <a:r>
              <a:rPr lang="en-US" sz="2000" dirty="0" smtClean="0">
                <a:solidFill>
                  <a:schemeClr val="tx1">
                    <a:lumMod val="65000"/>
                    <a:lumOff val="35000"/>
                  </a:schemeClr>
                </a:solidFill>
                <a:latin typeface="Calibri" pitchFamily="34" charset="0"/>
              </a:rPr>
              <a:t>	</a:t>
            </a:r>
          </a:p>
          <a:p>
            <a:r>
              <a:rPr lang="en-US" sz="2000" dirty="0" smtClean="0">
                <a:solidFill>
                  <a:schemeClr val="tx1">
                    <a:lumMod val="65000"/>
                    <a:lumOff val="35000"/>
                  </a:schemeClr>
                </a:solidFill>
                <a:latin typeface="Calibri" pitchFamily="34" charset="0"/>
              </a:rPr>
              <a:t>	28IT32</a:t>
            </a:r>
          </a:p>
          <a:p>
            <a:r>
              <a:rPr lang="en-US" sz="2000" u="sng" dirty="0" smtClean="0">
                <a:solidFill>
                  <a:schemeClr val="tx1">
                    <a:lumMod val="65000"/>
                    <a:lumOff val="35000"/>
                  </a:schemeClr>
                </a:solidFill>
                <a:latin typeface="Calibri" pitchFamily="34" charset="0"/>
              </a:rPr>
              <a:t>Columns</a:t>
            </a:r>
          </a:p>
          <a:p>
            <a:r>
              <a:rPr lang="en-US" sz="2000" dirty="0" smtClean="0">
                <a:solidFill>
                  <a:schemeClr val="tx1">
                    <a:lumMod val="65000"/>
                    <a:lumOff val="35000"/>
                  </a:schemeClr>
                </a:solidFill>
                <a:latin typeface="Calibri" pitchFamily="34" charset="0"/>
              </a:rPr>
              <a:t>	20X20</a:t>
            </a:r>
          </a:p>
          <a:p>
            <a:r>
              <a:rPr lang="en-US" sz="2000" dirty="0" smtClean="0">
                <a:solidFill>
                  <a:schemeClr val="tx1">
                    <a:lumMod val="65000"/>
                    <a:lumOff val="35000"/>
                  </a:schemeClr>
                </a:solidFill>
                <a:latin typeface="Calibri" pitchFamily="34" charset="0"/>
              </a:rPr>
              <a:t>	18X18</a:t>
            </a:r>
          </a:p>
          <a:p>
            <a:r>
              <a:rPr lang="en-US" sz="2000" dirty="0" smtClean="0">
                <a:solidFill>
                  <a:schemeClr val="tx1">
                    <a:lumMod val="65000"/>
                    <a:lumOff val="35000"/>
                  </a:schemeClr>
                </a:solidFill>
                <a:latin typeface="Calibri" pitchFamily="34" charset="0"/>
              </a:rPr>
              <a:t>	14X14</a:t>
            </a:r>
          </a:p>
          <a:p>
            <a:r>
              <a:rPr lang="en-US" sz="2400" dirty="0" smtClean="0">
                <a:solidFill>
                  <a:schemeClr val="tx1">
                    <a:lumMod val="65000"/>
                    <a:lumOff val="35000"/>
                  </a:schemeClr>
                </a:solidFill>
                <a:latin typeface="Calibri" pitchFamily="34" charset="0"/>
              </a:rPr>
              <a:t> </a:t>
            </a:r>
            <a:endParaRPr lang="en-US" sz="2400" dirty="0">
              <a:solidFill>
                <a:schemeClr val="tx1">
                  <a:lumMod val="65000"/>
                  <a:lumOff val="35000"/>
                </a:schemeClr>
              </a:solidFill>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 name="Group 16"/>
          <p:cNvGrpSpPr/>
          <p:nvPr/>
        </p:nvGrpSpPr>
        <p:grpSpPr>
          <a:xfrm>
            <a:off x="0" y="5593080"/>
            <a:ext cx="9144000" cy="960120"/>
            <a:chOff x="0" y="2621280"/>
            <a:chExt cx="9144000" cy="960120"/>
          </a:xfrm>
        </p:grpSpPr>
        <p:sp>
          <p:nvSpPr>
            <p:cNvPr id="18" name="Rectangle 17"/>
            <p:cNvSpPr/>
            <p:nvPr/>
          </p:nvSpPr>
          <p:spPr>
            <a:xfrm>
              <a:off x="0" y="2621280"/>
              <a:ext cx="9144000" cy="96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2743200"/>
              <a:ext cx="220980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62200" y="2743200"/>
              <a:ext cx="6781800"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304800" y="533400"/>
            <a:ext cx="6781800" cy="609600"/>
          </a:xfrm>
        </p:spPr>
        <p:txBody>
          <a:bodyPr>
            <a:normAutofit/>
          </a:bodyPr>
          <a:lstStyle/>
          <a:p>
            <a:r>
              <a:rPr lang="en-US" sz="3200" dirty="0" smtClean="0">
                <a:latin typeface="Calibri" pitchFamily="34" charset="0"/>
              </a:rPr>
              <a:t>S t u r c t u r a l</a:t>
            </a:r>
            <a:endParaRPr lang="en-US" sz="3200" dirty="0">
              <a:latin typeface="Calibri" pitchFamily="34" charset="0"/>
            </a:endParaRPr>
          </a:p>
        </p:txBody>
      </p:sp>
      <p:sp>
        <p:nvSpPr>
          <p:cNvPr id="10" name="Subtitle 9"/>
          <p:cNvSpPr>
            <a:spLocks noGrp="1"/>
          </p:cNvSpPr>
          <p:nvPr>
            <p:ph type="subTitle" idx="1"/>
          </p:nvPr>
        </p:nvSpPr>
        <p:spPr>
          <a:xfrm>
            <a:off x="2362200" y="6065764"/>
            <a:ext cx="6705600" cy="350763"/>
          </a:xfrm>
        </p:spPr>
        <p:txBody>
          <a:bodyPr>
            <a:normAutofit/>
          </a:bodyPr>
          <a:lstStyle/>
          <a:p>
            <a:pPr algn="ctr"/>
            <a:r>
              <a:rPr lang="en-US" sz="1200" dirty="0" smtClean="0"/>
              <a:t>Construction Management  |  Dr. David Riley  |  Germantown, Maryland  |  April 15, 2008</a:t>
            </a:r>
            <a:endParaRPr lang="en-US" sz="1200" dirty="0"/>
          </a:p>
        </p:txBody>
      </p:sp>
      <p:pic>
        <p:nvPicPr>
          <p:cNvPr id="12" name="Picture 11" descr="ext. rendering.JPG"/>
          <p:cNvPicPr>
            <a:picLocks noChangeAspect="1"/>
          </p:cNvPicPr>
          <p:nvPr/>
        </p:nvPicPr>
        <p:blipFill>
          <a:blip r:embed="rId2" cstate="print"/>
          <a:stretch>
            <a:fillRect/>
          </a:stretch>
        </p:blipFill>
        <p:spPr>
          <a:xfrm>
            <a:off x="7162802" y="304801"/>
            <a:ext cx="1934489" cy="1006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381000" y="1524000"/>
            <a:ext cx="8382000" cy="1477328"/>
          </a:xfrm>
          <a:prstGeom prst="rect">
            <a:avLst/>
          </a:prstGeom>
          <a:noFill/>
        </p:spPr>
        <p:txBody>
          <a:bodyPr wrap="square" rtlCol="0">
            <a:spAutoFit/>
          </a:bodyPr>
          <a:lstStyle/>
          <a:p>
            <a:r>
              <a:rPr lang="en-US" sz="2400" u="sng" dirty="0" smtClean="0">
                <a:solidFill>
                  <a:schemeClr val="tx1">
                    <a:lumMod val="65000"/>
                    <a:lumOff val="35000"/>
                  </a:schemeClr>
                </a:solidFill>
                <a:latin typeface="Calibri" pitchFamily="34" charset="0"/>
              </a:rPr>
              <a:t>Cost</a:t>
            </a:r>
          </a:p>
          <a:p>
            <a:endParaRPr lang="en-US" sz="2200" dirty="0" smtClean="0">
              <a:solidFill>
                <a:schemeClr val="tx1">
                  <a:lumMod val="65000"/>
                  <a:lumOff val="35000"/>
                </a:schemeClr>
              </a:solidFill>
              <a:latin typeface="Calibri" pitchFamily="34" charset="0"/>
            </a:endParaRPr>
          </a:p>
          <a:p>
            <a:r>
              <a:rPr lang="en-US" sz="2200" dirty="0" smtClean="0">
                <a:solidFill>
                  <a:schemeClr val="tx1">
                    <a:lumMod val="65000"/>
                    <a:lumOff val="35000"/>
                  </a:schemeClr>
                </a:solidFill>
                <a:latin typeface="Calibri" pitchFamily="34" charset="0"/>
              </a:rPr>
              <a:t>RS Means:  $48.97/SF or $6,138,097</a:t>
            </a:r>
          </a:p>
          <a:p>
            <a:r>
              <a:rPr lang="en-US" sz="2200" dirty="0" err="1" smtClean="0">
                <a:solidFill>
                  <a:schemeClr val="tx1">
                    <a:lumMod val="65000"/>
                    <a:lumOff val="35000"/>
                  </a:schemeClr>
                </a:solidFill>
                <a:latin typeface="Calibri" pitchFamily="34" charset="0"/>
              </a:rPr>
              <a:t>Nitterhouse</a:t>
            </a:r>
            <a:r>
              <a:rPr lang="en-US" sz="2200" dirty="0" smtClean="0">
                <a:solidFill>
                  <a:schemeClr val="tx1">
                    <a:lumMod val="65000"/>
                    <a:lumOff val="35000"/>
                  </a:schemeClr>
                </a:solidFill>
                <a:latin typeface="Calibri" pitchFamily="34" charset="0"/>
              </a:rPr>
              <a:t> Concrete Products:</a:t>
            </a:r>
            <a:endParaRPr lang="en-US" sz="2200" dirty="0">
              <a:solidFill>
                <a:schemeClr val="tx1">
                  <a:lumMod val="65000"/>
                  <a:lumOff val="35000"/>
                </a:schemeClr>
              </a:solidFill>
              <a:latin typeface="Calibri" pitchFamily="34" charset="0"/>
            </a:endParaRPr>
          </a:p>
        </p:txBody>
      </p:sp>
      <p:sp>
        <p:nvSpPr>
          <p:cNvPr id="15" name="Subtitle 9"/>
          <p:cNvSpPr txBox="1">
            <a:spLocks/>
          </p:cNvSpPr>
          <p:nvPr/>
        </p:nvSpPr>
        <p:spPr>
          <a:xfrm>
            <a:off x="2362200" y="5715000"/>
            <a:ext cx="3352800" cy="350763"/>
          </a:xfrm>
          <a:prstGeom prst="rect">
            <a:avLst/>
          </a:prstGeom>
        </p:spPr>
        <p:txBody>
          <a:bodyPr vert="horz" numCol="1" anchor="ctr">
            <a:normAutofit fontScale="62500" lnSpcReduction="20000"/>
          </a:bodyPr>
          <a:lstStyle/>
          <a:p>
            <a:pPr marL="0" marR="0" lvl="0" indent="0"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1" i="0" u="none" strike="noStrike" kern="1200" cap="none" spc="0" normalizeH="0" baseline="0" noProof="0" dirty="0" smtClean="0">
                <a:ln>
                  <a:noFill/>
                </a:ln>
                <a:solidFill>
                  <a:srgbClr val="FFFFFF"/>
                </a:solidFill>
                <a:effectLst/>
                <a:uLnTx/>
                <a:uFillTx/>
                <a:latin typeface="+mn-lt"/>
                <a:ea typeface="+mn-ea"/>
                <a:cs typeface="+mn-cs"/>
              </a:rPr>
              <a:t>M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e s t o n e    B u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d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n g   </a:t>
            </a:r>
            <a:r>
              <a:rPr kumimoji="0" lang="en-US" sz="2600" b="1" i="0" u="none" strike="noStrike" kern="1200" cap="none" spc="0" normalizeH="0" noProof="0" dirty="0" smtClean="0">
                <a:ln>
                  <a:noFill/>
                </a:ln>
                <a:solidFill>
                  <a:srgbClr val="FFFFFF"/>
                </a:solidFill>
                <a:effectLst/>
                <a:uLnTx/>
                <a:uFillTx/>
                <a:latin typeface="+mn-lt"/>
                <a:ea typeface="+mn-ea"/>
                <a:cs typeface="+mn-cs"/>
              </a:rPr>
              <a:t> # 4</a:t>
            </a:r>
            <a:endParaRPr kumimoji="0" lang="en-US" sz="2600" b="1" i="0" u="none" strike="noStrike" kern="1200" cap="none" spc="0" normalizeH="0" baseline="0" noProof="0" dirty="0">
              <a:ln>
                <a:noFill/>
              </a:ln>
              <a:solidFill>
                <a:srgbClr val="FFFFFF"/>
              </a:solidFill>
              <a:effectLst/>
              <a:uLnTx/>
              <a:uFillTx/>
              <a:latin typeface="+mn-lt"/>
              <a:ea typeface="+mn-ea"/>
              <a:cs typeface="+mn-cs"/>
            </a:endParaRPr>
          </a:p>
        </p:txBody>
      </p:sp>
      <p:sp>
        <p:nvSpPr>
          <p:cNvPr id="16" name="Subtitle 9"/>
          <p:cNvSpPr txBox="1">
            <a:spLocks/>
          </p:cNvSpPr>
          <p:nvPr/>
        </p:nvSpPr>
        <p:spPr>
          <a:xfrm>
            <a:off x="5791200" y="5715000"/>
            <a:ext cx="3352800" cy="350763"/>
          </a:xfrm>
          <a:prstGeom prst="rect">
            <a:avLst/>
          </a:prstGeom>
        </p:spPr>
        <p:txBody>
          <a:bodyPr vert="horz" numCol="1" anchor="ctr">
            <a:normAutofit/>
          </a:bodyPr>
          <a:lstStyle/>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1600" b="1" i="0" u="none" strike="noStrike" kern="1200" cap="none" spc="0" normalizeH="0" baseline="0" noProof="0" dirty="0" smtClean="0">
                <a:ln>
                  <a:noFill/>
                </a:ln>
                <a:solidFill>
                  <a:srgbClr val="FFFFFF"/>
                </a:solidFill>
                <a:effectLst/>
                <a:uLnTx/>
                <a:uFillTx/>
                <a:latin typeface="+mn-lt"/>
                <a:ea typeface="+mn-ea"/>
                <a:cs typeface="+mn-cs"/>
              </a:rPr>
              <a:t>K r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s t e n    M    H l o p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c k</a:t>
            </a:r>
            <a:endParaRPr kumimoji="0" lang="en-US" sz="1600" b="1" i="0" u="none" strike="noStrike" kern="1200" cap="none" spc="0" normalizeH="0" baseline="0" noProof="0" dirty="0">
              <a:ln>
                <a:noFill/>
              </a:ln>
              <a:solidFill>
                <a:srgbClr val="FFFFFF"/>
              </a:solidFill>
              <a:effectLst/>
              <a:uLnTx/>
              <a:uFillTx/>
              <a:latin typeface="+mn-lt"/>
              <a:ea typeface="+mn-ea"/>
              <a:cs typeface="+mn-cs"/>
            </a:endParaRPr>
          </a:p>
        </p:txBody>
      </p:sp>
      <p:cxnSp>
        <p:nvCxnSpPr>
          <p:cNvPr id="20" name="Straight Connector 19"/>
          <p:cNvCxnSpPr/>
          <p:nvPr/>
        </p:nvCxnSpPr>
        <p:spPr>
          <a:xfrm rot="10800000">
            <a:off x="3695700" y="1066802"/>
            <a:ext cx="3390904" cy="1588"/>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2"/>
          </p:cNvCxnSpPr>
          <p:nvPr/>
        </p:nvCxnSpPr>
        <p:spPr>
          <a:xfrm rot="5400000" flipH="1">
            <a:off x="1847056" y="-705643"/>
            <a:ext cx="1589" cy="36957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8"/>
          <p:cNvSpPr txBox="1">
            <a:spLocks/>
          </p:cNvSpPr>
          <p:nvPr/>
        </p:nvSpPr>
        <p:spPr>
          <a:xfrm>
            <a:off x="304800" y="990600"/>
            <a:ext cx="6781800" cy="381000"/>
          </a:xfrm>
          <a:prstGeom prst="rect">
            <a:avLst/>
          </a:prstGeom>
        </p:spPr>
        <p:txBody>
          <a:bodyPr vert="horz"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all" spc="0" normalizeH="0" baseline="0" noProof="0" dirty="0" smtClean="0">
                <a:ln>
                  <a:noFill/>
                </a:ln>
                <a:solidFill>
                  <a:schemeClr val="tx2"/>
                </a:solidFill>
                <a:effectLst/>
                <a:uLnTx/>
                <a:uFillTx/>
                <a:latin typeface="Calibri" pitchFamily="34" charset="0"/>
                <a:ea typeface="+mj-ea"/>
                <a:cs typeface="+mj-cs"/>
              </a:rPr>
              <a:t>Parking Garage</a:t>
            </a:r>
            <a:endParaRPr kumimoji="0" lang="en-US" sz="1600" b="0" i="0" u="none" strike="noStrike" kern="1200" cap="all" spc="0" normalizeH="0" baseline="0" noProof="0" dirty="0">
              <a:ln>
                <a:noFill/>
              </a:ln>
              <a:solidFill>
                <a:schemeClr val="tx2"/>
              </a:solidFill>
              <a:effectLst/>
              <a:uLnTx/>
              <a:uFillTx/>
              <a:latin typeface="Calibri" pitchFamily="34" charset="0"/>
              <a:ea typeface="+mj-ea"/>
              <a:cs typeface="+mj-cs"/>
            </a:endParaRPr>
          </a:p>
        </p:txBody>
      </p:sp>
      <p:graphicFrame>
        <p:nvGraphicFramePr>
          <p:cNvPr id="13" name="Table 12"/>
          <p:cNvGraphicFramePr>
            <a:graphicFrameLocks noGrp="1"/>
          </p:cNvGraphicFramePr>
          <p:nvPr/>
        </p:nvGraphicFramePr>
        <p:xfrm>
          <a:off x="609601" y="2895601"/>
          <a:ext cx="7924799" cy="2666997"/>
        </p:xfrm>
        <a:graphic>
          <a:graphicData uri="http://schemas.openxmlformats.org/drawingml/2006/table">
            <a:tbl>
              <a:tblPr/>
              <a:tblGrid>
                <a:gridCol w="1182863"/>
                <a:gridCol w="889036"/>
                <a:gridCol w="574424"/>
                <a:gridCol w="850300"/>
                <a:gridCol w="1001465"/>
                <a:gridCol w="1045870"/>
                <a:gridCol w="966508"/>
                <a:gridCol w="1414333"/>
              </a:tblGrid>
              <a:tr h="275679">
                <a:tc>
                  <a:txBody>
                    <a:bodyPr/>
                    <a:lstStyle/>
                    <a:p>
                      <a:pPr marL="0" marR="0">
                        <a:lnSpc>
                          <a:spcPct val="115000"/>
                        </a:lnSpc>
                        <a:spcBef>
                          <a:spcPts val="0"/>
                        </a:spcBef>
                        <a:spcAft>
                          <a:spcPts val="0"/>
                        </a:spcAft>
                      </a:pPr>
                      <a:r>
                        <a:rPr lang="en-US" sz="1500" dirty="0">
                          <a:solidFill>
                            <a:schemeClr val="tx1">
                              <a:lumMod val="65000"/>
                              <a:lumOff val="35000"/>
                            </a:schemeClr>
                          </a:solidFill>
                          <a:latin typeface="Calibri"/>
                          <a:ea typeface="Times New Roman"/>
                          <a:cs typeface="Times New Roman"/>
                        </a:rPr>
                        <a:t> </a:t>
                      </a:r>
                      <a:endParaRPr lang="en-US" sz="1500" dirty="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marL="0" marR="0" algn="ctr">
                        <a:lnSpc>
                          <a:spcPct val="115000"/>
                        </a:lnSpc>
                        <a:spcBef>
                          <a:spcPts val="0"/>
                        </a:spcBef>
                        <a:spcAft>
                          <a:spcPts val="0"/>
                        </a:spcAft>
                      </a:pPr>
                      <a:r>
                        <a:rPr lang="en-US" sz="1500" b="1">
                          <a:solidFill>
                            <a:schemeClr val="tx1">
                              <a:lumMod val="65000"/>
                              <a:lumOff val="35000"/>
                            </a:schemeClr>
                          </a:solidFill>
                          <a:latin typeface="Calibri"/>
                          <a:ea typeface="Times New Roman"/>
                          <a:cs typeface="Times New Roman"/>
                        </a:rPr>
                        <a:t>Cost</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dirty="0">
                          <a:solidFill>
                            <a:schemeClr val="tx1">
                              <a:lumMod val="65000"/>
                              <a:lumOff val="35000"/>
                            </a:schemeClr>
                          </a:solidFill>
                          <a:latin typeface="Calibri"/>
                          <a:ea typeface="Times New Roman"/>
                          <a:cs typeface="Times New Roman"/>
                        </a:rPr>
                        <a:t>Unit</a:t>
                      </a:r>
                      <a:endParaRPr lang="en-US" sz="1500" dirty="0">
                        <a:solidFill>
                          <a:schemeClr val="tx1">
                            <a:lumMod val="65000"/>
                            <a:lumOff val="35000"/>
                          </a:schemeClr>
                        </a:solidFill>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a:solidFill>
                            <a:schemeClr val="tx1">
                              <a:lumMod val="65000"/>
                              <a:lumOff val="35000"/>
                            </a:schemeClr>
                          </a:solidFill>
                          <a:latin typeface="Calibri"/>
                          <a:ea typeface="Times New Roman"/>
                          <a:cs typeface="Times New Roman"/>
                        </a:rPr>
                        <a:t>Span (ft)</a:t>
                      </a:r>
                      <a:endParaRPr lang="en-US" sz="1500">
                        <a:solidFill>
                          <a:schemeClr val="tx1">
                            <a:lumMod val="65000"/>
                            <a:lumOff val="35000"/>
                          </a:schemeClr>
                        </a:solidFill>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a:solidFill>
                            <a:schemeClr val="tx1">
                              <a:lumMod val="65000"/>
                              <a:lumOff val="35000"/>
                            </a:schemeClr>
                          </a:solidFill>
                          <a:latin typeface="Calibri"/>
                          <a:ea typeface="Times New Roman"/>
                          <a:cs typeface="Times New Roman"/>
                        </a:rPr>
                        <a:t>Width (ft)</a:t>
                      </a:r>
                      <a:endParaRPr lang="en-US" sz="1500">
                        <a:solidFill>
                          <a:schemeClr val="tx1">
                            <a:lumMod val="65000"/>
                            <a:lumOff val="35000"/>
                          </a:schemeClr>
                        </a:solidFill>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a:solidFill>
                            <a:schemeClr val="tx1">
                              <a:lumMod val="65000"/>
                              <a:lumOff val="35000"/>
                            </a:schemeClr>
                          </a:solidFill>
                          <a:latin typeface="Calibri"/>
                          <a:ea typeface="Times New Roman"/>
                          <a:cs typeface="Times New Roman"/>
                        </a:rPr>
                        <a:t>Subtotal</a:t>
                      </a:r>
                      <a:endParaRPr lang="en-US" sz="1500">
                        <a:solidFill>
                          <a:schemeClr val="tx1">
                            <a:lumMod val="65000"/>
                            <a:lumOff val="35000"/>
                          </a:schemeClr>
                        </a:solidFill>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a:solidFill>
                            <a:schemeClr val="tx1">
                              <a:lumMod val="65000"/>
                              <a:lumOff val="35000"/>
                            </a:schemeClr>
                          </a:solidFill>
                          <a:latin typeface="Calibri"/>
                          <a:ea typeface="Times New Roman"/>
                          <a:cs typeface="Times New Roman"/>
                        </a:rPr>
                        <a:t>Quantity</a:t>
                      </a:r>
                      <a:endParaRPr lang="en-US" sz="1500">
                        <a:solidFill>
                          <a:schemeClr val="tx1">
                            <a:lumMod val="65000"/>
                            <a:lumOff val="35000"/>
                          </a:schemeClr>
                        </a:solidFill>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a:solidFill>
                            <a:schemeClr val="tx1">
                              <a:lumMod val="65000"/>
                              <a:lumOff val="35000"/>
                            </a:schemeClr>
                          </a:solidFill>
                          <a:latin typeface="Calibri"/>
                          <a:ea typeface="Times New Roman"/>
                          <a:cs typeface="Times New Roman"/>
                        </a:rPr>
                        <a:t>Total</a:t>
                      </a:r>
                      <a:endParaRPr lang="en-US" sz="1500">
                        <a:solidFill>
                          <a:schemeClr val="tx1">
                            <a:lumMod val="65000"/>
                            <a:lumOff val="35000"/>
                          </a:schemeClr>
                        </a:solidFill>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702">
                <a:tc>
                  <a:txBody>
                    <a:bodyPr/>
                    <a:lstStyle/>
                    <a:p>
                      <a:pPr marL="0" marR="0">
                        <a:lnSpc>
                          <a:spcPct val="115000"/>
                        </a:lnSpc>
                        <a:spcBef>
                          <a:spcPts val="0"/>
                        </a:spcBef>
                        <a:spcAft>
                          <a:spcPts val="0"/>
                        </a:spcAft>
                      </a:pPr>
                      <a:r>
                        <a:rPr lang="en-US" sz="1500" dirty="0">
                          <a:solidFill>
                            <a:schemeClr val="tx1">
                              <a:lumMod val="65000"/>
                              <a:lumOff val="35000"/>
                            </a:schemeClr>
                          </a:solidFill>
                          <a:latin typeface="Calibri"/>
                          <a:ea typeface="Times New Roman"/>
                          <a:cs typeface="Times New Roman"/>
                        </a:rPr>
                        <a:t>Double T</a:t>
                      </a:r>
                      <a:endParaRPr lang="en-US" sz="1500" dirty="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500" dirty="0">
                          <a:solidFill>
                            <a:schemeClr val="tx1">
                              <a:lumMod val="65000"/>
                              <a:lumOff val="35000"/>
                            </a:schemeClr>
                          </a:solidFill>
                          <a:latin typeface="Calibri"/>
                          <a:ea typeface="Times New Roman"/>
                          <a:cs typeface="Times New Roman"/>
                        </a:rPr>
                        <a:t>$15.00</a:t>
                      </a:r>
                      <a:endParaRPr lang="en-US" sz="1500" dirty="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SF</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58</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8</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$6,960.00</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256</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$1,781,760.00</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702">
                <a:tc>
                  <a:txBody>
                    <a:bodyPr/>
                    <a:lstStyle/>
                    <a:p>
                      <a:pPr marL="0" marR="0">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L Beam</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500" dirty="0">
                          <a:solidFill>
                            <a:schemeClr val="tx1">
                              <a:lumMod val="65000"/>
                              <a:lumOff val="35000"/>
                            </a:schemeClr>
                          </a:solidFill>
                          <a:latin typeface="Calibri"/>
                          <a:ea typeface="Times New Roman"/>
                          <a:cs typeface="Times New Roman"/>
                        </a:rPr>
                        <a:t>$250.00</a:t>
                      </a:r>
                      <a:endParaRPr lang="en-US" sz="1500" dirty="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LF</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24</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 </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5A5A5"/>
                    </a:solidFill>
                  </a:tcPr>
                </a:tc>
                <a:tc>
                  <a:txBody>
                    <a:bodyPr/>
                    <a:lstStyle/>
                    <a:p>
                      <a:pPr marL="0" marR="0" algn="r">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$6,000.00</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74</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$444,000.00</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702">
                <a:tc>
                  <a:txBody>
                    <a:bodyPr/>
                    <a:lstStyle/>
                    <a:p>
                      <a:pPr marL="0" marR="0">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L Beam</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$250.00</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LF</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dirty="0">
                          <a:solidFill>
                            <a:schemeClr val="tx1">
                              <a:lumMod val="65000"/>
                              <a:lumOff val="35000"/>
                            </a:schemeClr>
                          </a:solidFill>
                          <a:latin typeface="Calibri"/>
                          <a:ea typeface="Times New Roman"/>
                          <a:cs typeface="Times New Roman"/>
                        </a:rPr>
                        <a:t>32</a:t>
                      </a:r>
                      <a:endParaRPr lang="en-US" sz="1500" dirty="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 </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A5A5A5"/>
                    </a:solidFill>
                  </a:tcPr>
                </a:tc>
                <a:tc>
                  <a:txBody>
                    <a:bodyPr/>
                    <a:lstStyle/>
                    <a:p>
                      <a:pPr marL="0" marR="0" algn="r">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$8,000.00</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50</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$400,000.00</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702">
                <a:tc>
                  <a:txBody>
                    <a:bodyPr/>
                    <a:lstStyle/>
                    <a:p>
                      <a:pPr marL="0" marR="0">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Inverted T</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$300.00</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LF</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24</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 </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A5A5A5"/>
                    </a:solidFill>
                  </a:tcPr>
                </a:tc>
                <a:tc>
                  <a:txBody>
                    <a:bodyPr/>
                    <a:lstStyle/>
                    <a:p>
                      <a:pPr marL="0" marR="0" algn="r">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$7,200.00</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11</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$79,200.00</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702">
                <a:tc>
                  <a:txBody>
                    <a:bodyPr/>
                    <a:lstStyle/>
                    <a:p>
                      <a:pPr marL="0" marR="0">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14x14</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$39.00</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LF</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9</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 </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A5A5A5"/>
                    </a:solidFill>
                  </a:tcPr>
                </a:tc>
                <a:tc>
                  <a:txBody>
                    <a:bodyPr/>
                    <a:lstStyle/>
                    <a:p>
                      <a:pPr marL="0" marR="0" algn="r">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$351.00</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38</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$13,338.00</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702">
                <a:tc>
                  <a:txBody>
                    <a:bodyPr/>
                    <a:lstStyle/>
                    <a:p>
                      <a:pPr marL="0" marR="0">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18x18</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$273.00</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LF</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9</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dirty="0">
                          <a:solidFill>
                            <a:schemeClr val="tx1">
                              <a:lumMod val="65000"/>
                              <a:lumOff val="35000"/>
                            </a:schemeClr>
                          </a:solidFill>
                          <a:latin typeface="Calibri"/>
                          <a:ea typeface="Times New Roman"/>
                          <a:cs typeface="Times New Roman"/>
                        </a:rPr>
                        <a:t> </a:t>
                      </a:r>
                      <a:endParaRPr lang="en-US" sz="1500" dirty="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A5A5A5"/>
                    </a:solidFill>
                  </a:tcPr>
                </a:tc>
                <a:tc>
                  <a:txBody>
                    <a:bodyPr/>
                    <a:lstStyle/>
                    <a:p>
                      <a:pPr marL="0" marR="0" algn="r">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$2,457.00</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9</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$22,113.00</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702">
                <a:tc>
                  <a:txBody>
                    <a:bodyPr/>
                    <a:lstStyle/>
                    <a:p>
                      <a:pPr marL="0" marR="0">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20x20</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$415.00</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LF</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9</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dirty="0">
                          <a:solidFill>
                            <a:schemeClr val="tx1">
                              <a:lumMod val="65000"/>
                              <a:lumOff val="35000"/>
                            </a:schemeClr>
                          </a:solidFill>
                          <a:latin typeface="Calibri"/>
                          <a:ea typeface="Times New Roman"/>
                          <a:cs typeface="Times New Roman"/>
                        </a:rPr>
                        <a:t> </a:t>
                      </a:r>
                      <a:endParaRPr lang="en-US" sz="1500" dirty="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A5A5A5"/>
                    </a:solidFill>
                  </a:tcPr>
                </a:tc>
                <a:tc>
                  <a:txBody>
                    <a:bodyPr/>
                    <a:lstStyle/>
                    <a:p>
                      <a:pPr marL="0" marR="0" algn="r">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$3,735.00</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2</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$7,470.00</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702">
                <a:tc>
                  <a:txBody>
                    <a:bodyPr/>
                    <a:lstStyle/>
                    <a:p>
                      <a:pPr marL="0" marR="0">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 </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 </a:t>
                      </a:r>
                      <a:endParaRPr lang="en-US" sz="1500">
                        <a:solidFill>
                          <a:schemeClr val="tx1">
                            <a:lumMod val="65000"/>
                            <a:lumOff val="35000"/>
                          </a:schemeClr>
                        </a:solidFill>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 </a:t>
                      </a:r>
                      <a:endParaRPr lang="en-US" sz="1500">
                        <a:solidFill>
                          <a:schemeClr val="tx1">
                            <a:lumMod val="65000"/>
                            <a:lumOff val="35000"/>
                          </a:schemeClr>
                        </a:solidFill>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 </a:t>
                      </a:r>
                      <a:endParaRPr lang="en-US" sz="1500">
                        <a:solidFill>
                          <a:schemeClr val="tx1">
                            <a:lumMod val="65000"/>
                            <a:lumOff val="35000"/>
                          </a:schemeClr>
                        </a:solidFill>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 </a:t>
                      </a:r>
                      <a:endParaRPr lang="en-US" sz="1500">
                        <a:solidFill>
                          <a:schemeClr val="tx1">
                            <a:lumMod val="65000"/>
                            <a:lumOff val="35000"/>
                          </a:schemeClr>
                        </a:solidFill>
                        <a:latin typeface="Calibri"/>
                        <a:ea typeface="Calibri"/>
                        <a:cs typeface="Times New Roman"/>
                      </a:endParaRPr>
                    </a:p>
                  </a:txBody>
                  <a:tcPr marL="68580" marR="6858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 </a:t>
                      </a:r>
                      <a:endParaRPr lang="en-US" sz="1500">
                        <a:solidFill>
                          <a:schemeClr val="tx1">
                            <a:lumMod val="65000"/>
                            <a:lumOff val="35000"/>
                          </a:schemeClr>
                        </a:solidFill>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 </a:t>
                      </a:r>
                      <a:endParaRPr lang="en-US" sz="1500">
                        <a:solidFill>
                          <a:schemeClr val="tx1">
                            <a:lumMod val="65000"/>
                            <a:lumOff val="35000"/>
                          </a:schemeClr>
                        </a:solidFill>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nSpc>
                          <a:spcPct val="115000"/>
                        </a:lnSpc>
                        <a:spcBef>
                          <a:spcPts val="0"/>
                        </a:spcBef>
                        <a:spcAft>
                          <a:spcPts val="0"/>
                        </a:spcAft>
                      </a:pPr>
                      <a:r>
                        <a:rPr lang="en-US" sz="1500">
                          <a:solidFill>
                            <a:schemeClr val="tx1">
                              <a:lumMod val="65000"/>
                              <a:lumOff val="35000"/>
                            </a:schemeClr>
                          </a:solidFill>
                          <a:latin typeface="Calibri"/>
                          <a:ea typeface="Times New Roman"/>
                          <a:cs typeface="Times New Roman"/>
                        </a:rPr>
                        <a:t> </a:t>
                      </a:r>
                      <a:endParaRPr lang="en-US" sz="1500">
                        <a:solidFill>
                          <a:schemeClr val="tx1">
                            <a:lumMod val="65000"/>
                            <a:lumOff val="35000"/>
                          </a:schemeClr>
                        </a:solidFill>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265702">
                <a:tc>
                  <a:txBody>
                    <a:bodyPr/>
                    <a:lstStyle/>
                    <a:p>
                      <a:pPr marL="0" marR="0">
                        <a:lnSpc>
                          <a:spcPct val="115000"/>
                        </a:lnSpc>
                        <a:spcBef>
                          <a:spcPts val="0"/>
                        </a:spcBef>
                        <a:spcAft>
                          <a:spcPts val="0"/>
                        </a:spcAft>
                      </a:pPr>
                      <a:r>
                        <a:rPr lang="en-US" sz="1500" b="1">
                          <a:solidFill>
                            <a:schemeClr val="tx1">
                              <a:lumMod val="65000"/>
                              <a:lumOff val="35000"/>
                            </a:schemeClr>
                          </a:solidFill>
                          <a:latin typeface="Calibri"/>
                          <a:ea typeface="Times New Roman"/>
                          <a:cs typeface="Times New Roman"/>
                        </a:rPr>
                        <a:t>Total</a:t>
                      </a:r>
                      <a:endParaRPr lang="en-US" sz="1500">
                        <a:solidFill>
                          <a:schemeClr val="tx1">
                            <a:lumMod val="65000"/>
                            <a:lumOff val="35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b="1">
                          <a:solidFill>
                            <a:schemeClr val="tx1">
                              <a:lumMod val="65000"/>
                              <a:lumOff val="35000"/>
                            </a:schemeClr>
                          </a:solidFill>
                          <a:latin typeface="Calibri"/>
                          <a:ea typeface="Times New Roman"/>
                          <a:cs typeface="Times New Roman"/>
                        </a:rPr>
                        <a:t> </a:t>
                      </a:r>
                      <a:endParaRPr lang="en-US" sz="1500">
                        <a:solidFill>
                          <a:schemeClr val="tx1">
                            <a:lumMod val="65000"/>
                            <a:lumOff val="35000"/>
                          </a:schemeClr>
                        </a:solidFill>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a:solidFill>
                            <a:schemeClr val="tx1">
                              <a:lumMod val="65000"/>
                              <a:lumOff val="35000"/>
                            </a:schemeClr>
                          </a:solidFill>
                          <a:latin typeface="Calibri"/>
                          <a:ea typeface="Times New Roman"/>
                          <a:cs typeface="Times New Roman"/>
                        </a:rPr>
                        <a:t> </a:t>
                      </a:r>
                      <a:endParaRPr lang="en-US" sz="1500">
                        <a:solidFill>
                          <a:schemeClr val="tx1">
                            <a:lumMod val="65000"/>
                            <a:lumOff val="35000"/>
                          </a:schemeClr>
                        </a:solidFill>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b="1">
                          <a:solidFill>
                            <a:schemeClr val="tx1">
                              <a:lumMod val="65000"/>
                              <a:lumOff val="35000"/>
                            </a:schemeClr>
                          </a:solidFill>
                          <a:latin typeface="Calibri"/>
                          <a:ea typeface="Times New Roman"/>
                          <a:cs typeface="Times New Roman"/>
                        </a:rPr>
                        <a:t> </a:t>
                      </a:r>
                      <a:endParaRPr lang="en-US" sz="1500">
                        <a:solidFill>
                          <a:schemeClr val="tx1">
                            <a:lumMod val="65000"/>
                            <a:lumOff val="35000"/>
                          </a:schemeClr>
                        </a:solidFill>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b="1">
                          <a:solidFill>
                            <a:schemeClr val="tx1">
                              <a:lumMod val="65000"/>
                              <a:lumOff val="35000"/>
                            </a:schemeClr>
                          </a:solidFill>
                          <a:latin typeface="Calibri"/>
                          <a:ea typeface="Times New Roman"/>
                          <a:cs typeface="Times New Roman"/>
                        </a:rPr>
                        <a:t> </a:t>
                      </a:r>
                      <a:endParaRPr lang="en-US" sz="1500">
                        <a:solidFill>
                          <a:schemeClr val="tx1">
                            <a:lumMod val="65000"/>
                            <a:lumOff val="35000"/>
                          </a:schemeClr>
                        </a:solidFill>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b="1">
                          <a:solidFill>
                            <a:schemeClr val="tx1">
                              <a:lumMod val="65000"/>
                              <a:lumOff val="35000"/>
                            </a:schemeClr>
                          </a:solidFill>
                          <a:latin typeface="Calibri"/>
                          <a:ea typeface="Times New Roman"/>
                          <a:cs typeface="Times New Roman"/>
                        </a:rPr>
                        <a:t> </a:t>
                      </a:r>
                      <a:endParaRPr lang="en-US" sz="1500">
                        <a:solidFill>
                          <a:schemeClr val="tx1">
                            <a:lumMod val="65000"/>
                            <a:lumOff val="35000"/>
                          </a:schemeClr>
                        </a:solidFill>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b="1">
                          <a:solidFill>
                            <a:schemeClr val="tx1">
                              <a:lumMod val="65000"/>
                              <a:lumOff val="35000"/>
                            </a:schemeClr>
                          </a:solidFill>
                          <a:latin typeface="Calibri"/>
                          <a:ea typeface="Times New Roman"/>
                          <a:cs typeface="Times New Roman"/>
                        </a:rPr>
                        <a:t> </a:t>
                      </a:r>
                      <a:endParaRPr lang="en-US" sz="1500">
                        <a:solidFill>
                          <a:schemeClr val="tx1">
                            <a:lumMod val="65000"/>
                            <a:lumOff val="35000"/>
                          </a:schemeClr>
                        </a:solidFill>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500" b="1" dirty="0">
                          <a:solidFill>
                            <a:schemeClr val="tx1">
                              <a:lumMod val="65000"/>
                              <a:lumOff val="35000"/>
                            </a:schemeClr>
                          </a:solidFill>
                          <a:latin typeface="Calibri"/>
                          <a:ea typeface="Times New Roman"/>
                          <a:cs typeface="Times New Roman"/>
                        </a:rPr>
                        <a:t>$2,747,881.00</a:t>
                      </a:r>
                      <a:endParaRPr lang="en-US" sz="1500" dirty="0">
                        <a:solidFill>
                          <a:schemeClr val="tx1">
                            <a:lumMod val="65000"/>
                            <a:lumOff val="35000"/>
                          </a:schemeClr>
                        </a:solidFill>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0" y="5593080"/>
            <a:ext cx="9144000" cy="960120"/>
            <a:chOff x="0" y="2621280"/>
            <a:chExt cx="9144000" cy="960120"/>
          </a:xfrm>
        </p:grpSpPr>
        <p:sp>
          <p:nvSpPr>
            <p:cNvPr id="17" name="Rectangle 16"/>
            <p:cNvSpPr/>
            <p:nvPr/>
          </p:nvSpPr>
          <p:spPr>
            <a:xfrm>
              <a:off x="0" y="2621280"/>
              <a:ext cx="9144000" cy="96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2743200"/>
              <a:ext cx="220980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362200" y="2743200"/>
              <a:ext cx="6781800"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304800" y="533400"/>
            <a:ext cx="6781800" cy="609600"/>
          </a:xfrm>
        </p:spPr>
        <p:txBody>
          <a:bodyPr>
            <a:normAutofit/>
          </a:bodyPr>
          <a:lstStyle/>
          <a:p>
            <a:r>
              <a:rPr lang="en-US" sz="3200" dirty="0" smtClean="0">
                <a:latin typeface="Calibri" pitchFamily="34" charset="0"/>
              </a:rPr>
              <a:t>S t u r c t u r a l</a:t>
            </a:r>
            <a:endParaRPr lang="en-US" sz="3200" dirty="0">
              <a:latin typeface="Calibri" pitchFamily="34" charset="0"/>
            </a:endParaRPr>
          </a:p>
        </p:txBody>
      </p:sp>
      <p:sp>
        <p:nvSpPr>
          <p:cNvPr id="10" name="Subtitle 9"/>
          <p:cNvSpPr>
            <a:spLocks noGrp="1"/>
          </p:cNvSpPr>
          <p:nvPr>
            <p:ph type="subTitle" idx="1"/>
          </p:nvPr>
        </p:nvSpPr>
        <p:spPr>
          <a:xfrm>
            <a:off x="2362200" y="6065764"/>
            <a:ext cx="6705600" cy="350763"/>
          </a:xfrm>
        </p:spPr>
        <p:txBody>
          <a:bodyPr>
            <a:normAutofit/>
          </a:bodyPr>
          <a:lstStyle/>
          <a:p>
            <a:pPr algn="ctr"/>
            <a:r>
              <a:rPr lang="en-US" sz="1200" dirty="0" smtClean="0"/>
              <a:t>Construction Management  |  Dr. David Riley  |  Germantown, Maryland  |  April 15, 2008</a:t>
            </a:r>
            <a:endParaRPr lang="en-US" sz="1200" dirty="0"/>
          </a:p>
        </p:txBody>
      </p:sp>
      <p:pic>
        <p:nvPicPr>
          <p:cNvPr id="12" name="Picture 11" descr="ext. rendering.JPG"/>
          <p:cNvPicPr>
            <a:picLocks noChangeAspect="1"/>
          </p:cNvPicPr>
          <p:nvPr/>
        </p:nvPicPr>
        <p:blipFill>
          <a:blip r:embed="rId2" cstate="print"/>
          <a:stretch>
            <a:fillRect/>
          </a:stretch>
        </p:blipFill>
        <p:spPr>
          <a:xfrm>
            <a:off x="7162802" y="304801"/>
            <a:ext cx="1934489" cy="1006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381000" y="1524002"/>
            <a:ext cx="8382000" cy="3693319"/>
          </a:xfrm>
          <a:prstGeom prst="rect">
            <a:avLst/>
          </a:prstGeom>
          <a:noFill/>
        </p:spPr>
        <p:txBody>
          <a:bodyPr wrap="square" rtlCol="0">
            <a:spAutoFit/>
          </a:bodyPr>
          <a:lstStyle/>
          <a:p>
            <a:pPr>
              <a:lnSpc>
                <a:spcPct val="150000"/>
              </a:lnSpc>
            </a:pPr>
            <a:r>
              <a:rPr lang="en-US" sz="2400" u="sng" dirty="0" smtClean="0">
                <a:solidFill>
                  <a:schemeClr val="tx1">
                    <a:lumMod val="65000"/>
                    <a:lumOff val="35000"/>
                  </a:schemeClr>
                </a:solidFill>
                <a:latin typeface="Calibri" pitchFamily="34" charset="0"/>
              </a:rPr>
              <a:t>Schedule</a:t>
            </a:r>
          </a:p>
          <a:p>
            <a:pPr lvl="1">
              <a:lnSpc>
                <a:spcPct val="150000"/>
              </a:lnSpc>
            </a:pPr>
            <a:r>
              <a:rPr lang="en-US" sz="2200" dirty="0" smtClean="0">
                <a:solidFill>
                  <a:schemeClr val="tx1">
                    <a:lumMod val="65000"/>
                    <a:lumOff val="35000"/>
                  </a:schemeClr>
                </a:solidFill>
                <a:latin typeface="Calibri" pitchFamily="34" charset="0"/>
              </a:rPr>
              <a:t>Columns		3.75 days</a:t>
            </a:r>
          </a:p>
          <a:p>
            <a:pPr lvl="1">
              <a:lnSpc>
                <a:spcPct val="150000"/>
              </a:lnSpc>
            </a:pPr>
            <a:r>
              <a:rPr lang="en-US" sz="2200" dirty="0" smtClean="0">
                <a:solidFill>
                  <a:schemeClr val="tx1">
                    <a:lumMod val="65000"/>
                    <a:lumOff val="35000"/>
                  </a:schemeClr>
                </a:solidFill>
                <a:latin typeface="Calibri" pitchFamily="34" charset="0"/>
              </a:rPr>
              <a:t>Double T’s		16 days</a:t>
            </a:r>
          </a:p>
          <a:p>
            <a:pPr lvl="1">
              <a:lnSpc>
                <a:spcPct val="150000"/>
              </a:lnSpc>
            </a:pPr>
            <a:r>
              <a:rPr lang="en-US" sz="2200" dirty="0" smtClean="0">
                <a:solidFill>
                  <a:schemeClr val="tx1">
                    <a:lumMod val="65000"/>
                    <a:lumOff val="35000"/>
                  </a:schemeClr>
                </a:solidFill>
                <a:latin typeface="Calibri" pitchFamily="34" charset="0"/>
              </a:rPr>
              <a:t>L Beams		5.39 days</a:t>
            </a:r>
          </a:p>
          <a:p>
            <a:pPr lvl="1">
              <a:lnSpc>
                <a:spcPct val="150000"/>
              </a:lnSpc>
            </a:pPr>
            <a:r>
              <a:rPr lang="en-US" sz="2200" dirty="0" smtClean="0">
                <a:solidFill>
                  <a:schemeClr val="tx1">
                    <a:lumMod val="65000"/>
                    <a:lumOff val="35000"/>
                  </a:schemeClr>
                </a:solidFill>
                <a:latin typeface="Calibri" pitchFamily="34" charset="0"/>
              </a:rPr>
              <a:t>Inverted T		0.48 days</a:t>
            </a:r>
          </a:p>
          <a:p>
            <a:pPr lvl="1">
              <a:lnSpc>
                <a:spcPct val="150000"/>
              </a:lnSpc>
            </a:pPr>
            <a:r>
              <a:rPr lang="en-US" sz="2200" dirty="0" smtClean="0">
                <a:solidFill>
                  <a:schemeClr val="tx1">
                    <a:lumMod val="65000"/>
                    <a:lumOff val="35000"/>
                  </a:schemeClr>
                </a:solidFill>
                <a:latin typeface="Calibri" pitchFamily="34" charset="0"/>
              </a:rPr>
              <a:t>Total Duration: 	</a:t>
            </a:r>
            <a:r>
              <a:rPr lang="en-US" sz="2200" dirty="0" smtClean="0">
                <a:solidFill>
                  <a:schemeClr val="accent2"/>
                </a:solidFill>
                <a:latin typeface="Calibri" pitchFamily="34" charset="0"/>
              </a:rPr>
              <a:t>33 working </a:t>
            </a:r>
            <a:r>
              <a:rPr lang="en-US" sz="2200" dirty="0" smtClean="0">
                <a:solidFill>
                  <a:schemeClr val="accent2"/>
                </a:solidFill>
                <a:latin typeface="Calibri" pitchFamily="34" charset="0"/>
              </a:rPr>
              <a:t>days </a:t>
            </a:r>
            <a:r>
              <a:rPr lang="en-US" sz="2200" i="1" dirty="0" smtClean="0">
                <a:solidFill>
                  <a:schemeClr val="accent2"/>
                </a:solidFill>
                <a:latin typeface="Calibri" pitchFamily="34" charset="0"/>
              </a:rPr>
              <a:t>(RS Means)</a:t>
            </a:r>
          </a:p>
          <a:p>
            <a:pPr lvl="1">
              <a:lnSpc>
                <a:spcPct val="150000"/>
              </a:lnSpc>
            </a:pPr>
            <a:r>
              <a:rPr lang="en-US" sz="2200" i="1" dirty="0" smtClean="0">
                <a:solidFill>
                  <a:schemeClr val="accent2"/>
                </a:solidFill>
                <a:latin typeface="Calibri" pitchFamily="34" charset="0"/>
              </a:rPr>
              <a:t>	</a:t>
            </a:r>
            <a:r>
              <a:rPr lang="en-US" sz="2200" i="1" dirty="0" smtClean="0">
                <a:solidFill>
                  <a:schemeClr val="accent2"/>
                </a:solidFill>
                <a:latin typeface="Calibri" pitchFamily="34" charset="0"/>
              </a:rPr>
              <a:t>		</a:t>
            </a:r>
            <a:r>
              <a:rPr lang="en-US" sz="2200" dirty="0" smtClean="0">
                <a:solidFill>
                  <a:schemeClr val="accent2"/>
                </a:solidFill>
                <a:latin typeface="Calibri" pitchFamily="34" charset="0"/>
              </a:rPr>
              <a:t>15 working days </a:t>
            </a:r>
            <a:r>
              <a:rPr lang="en-US" sz="2200" i="1" dirty="0" smtClean="0">
                <a:solidFill>
                  <a:schemeClr val="accent2"/>
                </a:solidFill>
                <a:latin typeface="Calibri" pitchFamily="34" charset="0"/>
              </a:rPr>
              <a:t>(</a:t>
            </a:r>
            <a:r>
              <a:rPr lang="en-US" sz="2200" i="1" dirty="0" err="1" smtClean="0">
                <a:solidFill>
                  <a:schemeClr val="accent2"/>
                </a:solidFill>
                <a:latin typeface="Calibri" pitchFamily="34" charset="0"/>
              </a:rPr>
              <a:t>Nitterhouse</a:t>
            </a:r>
            <a:r>
              <a:rPr lang="en-US" sz="2200" i="1" dirty="0" smtClean="0">
                <a:solidFill>
                  <a:schemeClr val="accent2"/>
                </a:solidFill>
                <a:latin typeface="Calibri" pitchFamily="34" charset="0"/>
              </a:rPr>
              <a:t>)</a:t>
            </a:r>
            <a:endParaRPr lang="en-US" sz="2200" i="1" dirty="0">
              <a:solidFill>
                <a:schemeClr val="accent2"/>
              </a:solidFill>
              <a:latin typeface="Calibri" pitchFamily="34" charset="0"/>
            </a:endParaRPr>
          </a:p>
        </p:txBody>
      </p:sp>
      <p:sp>
        <p:nvSpPr>
          <p:cNvPr id="15" name="Subtitle 9"/>
          <p:cNvSpPr txBox="1">
            <a:spLocks/>
          </p:cNvSpPr>
          <p:nvPr/>
        </p:nvSpPr>
        <p:spPr>
          <a:xfrm>
            <a:off x="2362200" y="5715000"/>
            <a:ext cx="3352800" cy="350763"/>
          </a:xfrm>
          <a:prstGeom prst="rect">
            <a:avLst/>
          </a:prstGeom>
        </p:spPr>
        <p:txBody>
          <a:bodyPr vert="horz" numCol="1" anchor="ctr">
            <a:normAutofit fontScale="62500" lnSpcReduction="20000"/>
          </a:bodyPr>
          <a:lstStyle/>
          <a:p>
            <a:pPr marL="0" marR="0" lvl="0" indent="0"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1" i="0" u="none" strike="noStrike" kern="1200" cap="none" spc="0" normalizeH="0" baseline="0" noProof="0" dirty="0" smtClean="0">
                <a:ln>
                  <a:noFill/>
                </a:ln>
                <a:solidFill>
                  <a:srgbClr val="FFFFFF"/>
                </a:solidFill>
                <a:effectLst/>
                <a:uLnTx/>
                <a:uFillTx/>
                <a:latin typeface="+mn-lt"/>
                <a:ea typeface="+mn-ea"/>
                <a:cs typeface="+mn-cs"/>
              </a:rPr>
              <a:t>M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e s t o n e    B u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d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n g   </a:t>
            </a:r>
            <a:r>
              <a:rPr kumimoji="0" lang="en-US" sz="2600" b="1" i="0" u="none" strike="noStrike" kern="1200" cap="none" spc="0" normalizeH="0" noProof="0" dirty="0" smtClean="0">
                <a:ln>
                  <a:noFill/>
                </a:ln>
                <a:solidFill>
                  <a:srgbClr val="FFFFFF"/>
                </a:solidFill>
                <a:effectLst/>
                <a:uLnTx/>
                <a:uFillTx/>
                <a:latin typeface="+mn-lt"/>
                <a:ea typeface="+mn-ea"/>
                <a:cs typeface="+mn-cs"/>
              </a:rPr>
              <a:t> # 4</a:t>
            </a:r>
            <a:endParaRPr kumimoji="0" lang="en-US" sz="2600" b="1" i="0" u="none" strike="noStrike" kern="1200" cap="none" spc="0" normalizeH="0" baseline="0" noProof="0" dirty="0">
              <a:ln>
                <a:noFill/>
              </a:ln>
              <a:solidFill>
                <a:srgbClr val="FFFFFF"/>
              </a:solidFill>
              <a:effectLst/>
              <a:uLnTx/>
              <a:uFillTx/>
              <a:latin typeface="+mn-lt"/>
              <a:ea typeface="+mn-ea"/>
              <a:cs typeface="+mn-cs"/>
            </a:endParaRPr>
          </a:p>
        </p:txBody>
      </p:sp>
      <p:sp>
        <p:nvSpPr>
          <p:cNvPr id="16" name="Subtitle 9"/>
          <p:cNvSpPr txBox="1">
            <a:spLocks/>
          </p:cNvSpPr>
          <p:nvPr/>
        </p:nvSpPr>
        <p:spPr>
          <a:xfrm>
            <a:off x="5791200" y="5715000"/>
            <a:ext cx="3352800" cy="350763"/>
          </a:xfrm>
          <a:prstGeom prst="rect">
            <a:avLst/>
          </a:prstGeom>
        </p:spPr>
        <p:txBody>
          <a:bodyPr vert="horz" numCol="1" anchor="ctr">
            <a:normAutofit/>
          </a:bodyPr>
          <a:lstStyle/>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1600" b="1" i="0" u="none" strike="noStrike" kern="1200" cap="none" spc="0" normalizeH="0" baseline="0" noProof="0" dirty="0" smtClean="0">
                <a:ln>
                  <a:noFill/>
                </a:ln>
                <a:solidFill>
                  <a:srgbClr val="FFFFFF"/>
                </a:solidFill>
                <a:effectLst/>
                <a:uLnTx/>
                <a:uFillTx/>
                <a:latin typeface="+mn-lt"/>
                <a:ea typeface="+mn-ea"/>
                <a:cs typeface="+mn-cs"/>
              </a:rPr>
              <a:t>K r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s t e n    M    H l o p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c k</a:t>
            </a:r>
            <a:endParaRPr kumimoji="0" lang="en-US" sz="1600" b="1" i="0" u="none" strike="noStrike" kern="1200" cap="none" spc="0" normalizeH="0" baseline="0" noProof="0" dirty="0">
              <a:ln>
                <a:noFill/>
              </a:ln>
              <a:solidFill>
                <a:srgbClr val="FFFFFF"/>
              </a:solidFill>
              <a:effectLst/>
              <a:uLnTx/>
              <a:uFillTx/>
              <a:latin typeface="+mn-lt"/>
              <a:ea typeface="+mn-ea"/>
              <a:cs typeface="+mn-cs"/>
            </a:endParaRPr>
          </a:p>
        </p:txBody>
      </p:sp>
      <p:cxnSp>
        <p:nvCxnSpPr>
          <p:cNvPr id="20" name="Straight Connector 19"/>
          <p:cNvCxnSpPr/>
          <p:nvPr/>
        </p:nvCxnSpPr>
        <p:spPr>
          <a:xfrm rot="10800000">
            <a:off x="3695700" y="1066802"/>
            <a:ext cx="3390904" cy="1588"/>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2"/>
          </p:cNvCxnSpPr>
          <p:nvPr/>
        </p:nvCxnSpPr>
        <p:spPr>
          <a:xfrm rot="5400000" flipH="1">
            <a:off x="1847056" y="-705643"/>
            <a:ext cx="1589" cy="36957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8"/>
          <p:cNvSpPr txBox="1">
            <a:spLocks/>
          </p:cNvSpPr>
          <p:nvPr/>
        </p:nvSpPr>
        <p:spPr>
          <a:xfrm>
            <a:off x="304800" y="990600"/>
            <a:ext cx="6781800" cy="381000"/>
          </a:xfrm>
          <a:prstGeom prst="rect">
            <a:avLst/>
          </a:prstGeom>
        </p:spPr>
        <p:txBody>
          <a:bodyPr vert="horz"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all" spc="0" normalizeH="0" baseline="0" noProof="0" dirty="0" smtClean="0">
                <a:ln>
                  <a:noFill/>
                </a:ln>
                <a:solidFill>
                  <a:schemeClr val="tx2"/>
                </a:solidFill>
                <a:effectLst/>
                <a:uLnTx/>
                <a:uFillTx/>
                <a:latin typeface="Calibri" pitchFamily="34" charset="0"/>
                <a:ea typeface="+mj-ea"/>
                <a:cs typeface="+mj-cs"/>
              </a:rPr>
              <a:t>Parking Garage</a:t>
            </a:r>
            <a:endParaRPr kumimoji="0" lang="en-US" sz="1600" b="0" i="0" u="none" strike="noStrike" kern="1200" cap="all" spc="0" normalizeH="0" baseline="0" noProof="0" dirty="0">
              <a:ln>
                <a:noFill/>
              </a:ln>
              <a:solidFill>
                <a:schemeClr val="tx2"/>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0" y="5593080"/>
            <a:ext cx="9144000" cy="960120"/>
            <a:chOff x="0" y="2621280"/>
            <a:chExt cx="9144000" cy="960120"/>
          </a:xfrm>
        </p:grpSpPr>
        <p:sp>
          <p:nvSpPr>
            <p:cNvPr id="17" name="Rectangle 16"/>
            <p:cNvSpPr/>
            <p:nvPr/>
          </p:nvSpPr>
          <p:spPr>
            <a:xfrm>
              <a:off x="0" y="2621280"/>
              <a:ext cx="9144000" cy="96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2743200"/>
              <a:ext cx="220980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362200" y="2743200"/>
              <a:ext cx="6781800"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304800" y="533400"/>
            <a:ext cx="6781800" cy="609600"/>
          </a:xfrm>
        </p:spPr>
        <p:txBody>
          <a:bodyPr>
            <a:normAutofit/>
          </a:bodyPr>
          <a:lstStyle/>
          <a:p>
            <a:r>
              <a:rPr lang="en-US" sz="3200" dirty="0" smtClean="0">
                <a:latin typeface="Calibri" pitchFamily="34" charset="0"/>
              </a:rPr>
              <a:t>S t u r c t u r a l</a:t>
            </a:r>
            <a:endParaRPr lang="en-US" sz="3200" dirty="0">
              <a:latin typeface="Calibri" pitchFamily="34" charset="0"/>
            </a:endParaRPr>
          </a:p>
        </p:txBody>
      </p:sp>
      <p:sp>
        <p:nvSpPr>
          <p:cNvPr id="10" name="Subtitle 9"/>
          <p:cNvSpPr>
            <a:spLocks noGrp="1"/>
          </p:cNvSpPr>
          <p:nvPr>
            <p:ph type="subTitle" idx="1"/>
          </p:nvPr>
        </p:nvSpPr>
        <p:spPr>
          <a:xfrm>
            <a:off x="2362200" y="6065764"/>
            <a:ext cx="6705600" cy="350763"/>
          </a:xfrm>
        </p:spPr>
        <p:txBody>
          <a:bodyPr>
            <a:normAutofit/>
          </a:bodyPr>
          <a:lstStyle/>
          <a:p>
            <a:pPr algn="ctr"/>
            <a:r>
              <a:rPr lang="en-US" sz="1200" dirty="0" smtClean="0"/>
              <a:t>Construction Management  |  Dr. David Riley  |  Germantown, Maryland  |  April 15, 2008</a:t>
            </a:r>
            <a:endParaRPr lang="en-US" sz="1200" dirty="0"/>
          </a:p>
        </p:txBody>
      </p:sp>
      <p:pic>
        <p:nvPicPr>
          <p:cNvPr id="12" name="Picture 11" descr="ext. rendering.JPG"/>
          <p:cNvPicPr>
            <a:picLocks noChangeAspect="1"/>
          </p:cNvPicPr>
          <p:nvPr/>
        </p:nvPicPr>
        <p:blipFill>
          <a:blip r:embed="rId3" cstate="print"/>
          <a:stretch>
            <a:fillRect/>
          </a:stretch>
        </p:blipFill>
        <p:spPr>
          <a:xfrm>
            <a:off x="7162802" y="304801"/>
            <a:ext cx="1934489" cy="1006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381000" y="1524000"/>
            <a:ext cx="8382000" cy="2677656"/>
          </a:xfrm>
          <a:prstGeom prst="rect">
            <a:avLst/>
          </a:prstGeom>
          <a:noFill/>
        </p:spPr>
        <p:txBody>
          <a:bodyPr wrap="square" rtlCol="0">
            <a:spAutoFit/>
          </a:bodyPr>
          <a:lstStyle/>
          <a:p>
            <a:pPr>
              <a:lnSpc>
                <a:spcPct val="150000"/>
              </a:lnSpc>
            </a:pPr>
            <a:r>
              <a:rPr lang="en-US" sz="2400" u="sng" dirty="0" smtClean="0">
                <a:solidFill>
                  <a:schemeClr val="tx1">
                    <a:lumMod val="65000"/>
                    <a:lumOff val="35000"/>
                  </a:schemeClr>
                </a:solidFill>
                <a:latin typeface="Calibri" pitchFamily="34" charset="0"/>
              </a:rPr>
              <a:t>Conclusion</a:t>
            </a:r>
          </a:p>
          <a:p>
            <a:pPr marL="914400" indent="-228600">
              <a:lnSpc>
                <a:spcPct val="150000"/>
              </a:lnSpc>
              <a:buClr>
                <a:schemeClr val="accent1"/>
              </a:buClr>
              <a:buFont typeface="Arial" pitchFamily="34" charset="0"/>
              <a:buChar char="•"/>
            </a:pPr>
            <a:r>
              <a:rPr lang="en-US" sz="2200" dirty="0" smtClean="0">
                <a:solidFill>
                  <a:schemeClr val="tx1">
                    <a:lumMod val="65000"/>
                    <a:lumOff val="35000"/>
                  </a:schemeClr>
                </a:solidFill>
                <a:latin typeface="Calibri" pitchFamily="34" charset="0"/>
              </a:rPr>
              <a:t>Sustainability benefits</a:t>
            </a:r>
          </a:p>
          <a:p>
            <a:pPr marL="914400" indent="-228600">
              <a:lnSpc>
                <a:spcPct val="150000"/>
              </a:lnSpc>
              <a:buClr>
                <a:schemeClr val="accent1"/>
              </a:buClr>
              <a:buFont typeface="Arial" pitchFamily="34" charset="0"/>
              <a:buChar char="•"/>
            </a:pPr>
            <a:r>
              <a:rPr lang="en-US" sz="2200" dirty="0" smtClean="0">
                <a:solidFill>
                  <a:schemeClr val="tx1">
                    <a:lumMod val="65000"/>
                    <a:lumOff val="35000"/>
                  </a:schemeClr>
                </a:solidFill>
                <a:latin typeface="Calibri" pitchFamily="34" charset="0"/>
              </a:rPr>
              <a:t>Free space </a:t>
            </a:r>
          </a:p>
          <a:p>
            <a:pPr marL="914400" indent="-228600">
              <a:lnSpc>
                <a:spcPct val="150000"/>
              </a:lnSpc>
              <a:buClr>
                <a:schemeClr val="accent1"/>
              </a:buClr>
              <a:buFont typeface="Arial" pitchFamily="34" charset="0"/>
              <a:buChar char="•"/>
            </a:pPr>
            <a:r>
              <a:rPr lang="en-US" sz="2200" dirty="0" smtClean="0">
                <a:solidFill>
                  <a:schemeClr val="tx1">
                    <a:lumMod val="65000"/>
                    <a:lumOff val="35000"/>
                  </a:schemeClr>
                </a:solidFill>
                <a:latin typeface="Calibri" pitchFamily="34" charset="0"/>
              </a:rPr>
              <a:t>Increase schedule</a:t>
            </a:r>
          </a:p>
          <a:p>
            <a:pPr marL="914400" indent="-228600">
              <a:lnSpc>
                <a:spcPct val="150000"/>
              </a:lnSpc>
              <a:buClr>
                <a:schemeClr val="accent1"/>
              </a:buClr>
              <a:buFont typeface="Arial" pitchFamily="34" charset="0"/>
              <a:buChar char="•"/>
            </a:pPr>
            <a:r>
              <a:rPr lang="en-US" sz="2200" dirty="0" smtClean="0">
                <a:solidFill>
                  <a:schemeClr val="tx1">
                    <a:lumMod val="65000"/>
                    <a:lumOff val="35000"/>
                  </a:schemeClr>
                </a:solidFill>
                <a:latin typeface="Calibri" pitchFamily="34" charset="0"/>
              </a:rPr>
              <a:t>Increase cost</a:t>
            </a:r>
            <a:endParaRPr lang="en-US" sz="2200" dirty="0">
              <a:solidFill>
                <a:schemeClr val="tx1">
                  <a:lumMod val="65000"/>
                  <a:lumOff val="35000"/>
                </a:schemeClr>
              </a:solidFill>
              <a:latin typeface="Calibri" pitchFamily="34" charset="0"/>
            </a:endParaRPr>
          </a:p>
        </p:txBody>
      </p:sp>
      <p:sp>
        <p:nvSpPr>
          <p:cNvPr id="15" name="Subtitle 9"/>
          <p:cNvSpPr txBox="1">
            <a:spLocks/>
          </p:cNvSpPr>
          <p:nvPr/>
        </p:nvSpPr>
        <p:spPr>
          <a:xfrm>
            <a:off x="2362200" y="5715000"/>
            <a:ext cx="3352800" cy="350763"/>
          </a:xfrm>
          <a:prstGeom prst="rect">
            <a:avLst/>
          </a:prstGeom>
        </p:spPr>
        <p:txBody>
          <a:bodyPr vert="horz" numCol="1" anchor="ctr">
            <a:normAutofit fontScale="62500" lnSpcReduction="20000"/>
          </a:bodyPr>
          <a:lstStyle/>
          <a:p>
            <a:pPr marL="0" marR="0" lvl="0" indent="0"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1" i="0" u="none" strike="noStrike" kern="1200" cap="none" spc="0" normalizeH="0" baseline="0" noProof="0" dirty="0" smtClean="0">
                <a:ln>
                  <a:noFill/>
                </a:ln>
                <a:solidFill>
                  <a:srgbClr val="FFFFFF"/>
                </a:solidFill>
                <a:effectLst/>
                <a:uLnTx/>
                <a:uFillTx/>
                <a:latin typeface="+mn-lt"/>
                <a:ea typeface="+mn-ea"/>
                <a:cs typeface="+mn-cs"/>
              </a:rPr>
              <a:t>M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e s t o n e    B u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d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n g   </a:t>
            </a:r>
            <a:r>
              <a:rPr kumimoji="0" lang="en-US" sz="2600" b="1" i="0" u="none" strike="noStrike" kern="1200" cap="none" spc="0" normalizeH="0" noProof="0" dirty="0" smtClean="0">
                <a:ln>
                  <a:noFill/>
                </a:ln>
                <a:solidFill>
                  <a:srgbClr val="FFFFFF"/>
                </a:solidFill>
                <a:effectLst/>
                <a:uLnTx/>
                <a:uFillTx/>
                <a:latin typeface="+mn-lt"/>
                <a:ea typeface="+mn-ea"/>
                <a:cs typeface="+mn-cs"/>
              </a:rPr>
              <a:t> # 4</a:t>
            </a:r>
            <a:endParaRPr kumimoji="0" lang="en-US" sz="2600" b="1" i="0" u="none" strike="noStrike" kern="1200" cap="none" spc="0" normalizeH="0" baseline="0" noProof="0" dirty="0">
              <a:ln>
                <a:noFill/>
              </a:ln>
              <a:solidFill>
                <a:srgbClr val="FFFFFF"/>
              </a:solidFill>
              <a:effectLst/>
              <a:uLnTx/>
              <a:uFillTx/>
              <a:latin typeface="+mn-lt"/>
              <a:ea typeface="+mn-ea"/>
              <a:cs typeface="+mn-cs"/>
            </a:endParaRPr>
          </a:p>
        </p:txBody>
      </p:sp>
      <p:sp>
        <p:nvSpPr>
          <p:cNvPr id="16" name="Subtitle 9"/>
          <p:cNvSpPr txBox="1">
            <a:spLocks/>
          </p:cNvSpPr>
          <p:nvPr/>
        </p:nvSpPr>
        <p:spPr>
          <a:xfrm>
            <a:off x="5791200" y="5715000"/>
            <a:ext cx="3352800" cy="350763"/>
          </a:xfrm>
          <a:prstGeom prst="rect">
            <a:avLst/>
          </a:prstGeom>
        </p:spPr>
        <p:txBody>
          <a:bodyPr vert="horz" numCol="1" anchor="ctr">
            <a:normAutofit/>
          </a:bodyPr>
          <a:lstStyle/>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1600" b="1" i="0" u="none" strike="noStrike" kern="1200" cap="none" spc="0" normalizeH="0" baseline="0" noProof="0" dirty="0" smtClean="0">
                <a:ln>
                  <a:noFill/>
                </a:ln>
                <a:solidFill>
                  <a:srgbClr val="FFFFFF"/>
                </a:solidFill>
                <a:effectLst/>
                <a:uLnTx/>
                <a:uFillTx/>
                <a:latin typeface="+mn-lt"/>
                <a:ea typeface="+mn-ea"/>
                <a:cs typeface="+mn-cs"/>
              </a:rPr>
              <a:t>K r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s t e n    M    H l o p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c k</a:t>
            </a:r>
            <a:endParaRPr kumimoji="0" lang="en-US" sz="1600" b="1" i="0" u="none" strike="noStrike" kern="1200" cap="none" spc="0" normalizeH="0" baseline="0" noProof="0" dirty="0">
              <a:ln>
                <a:noFill/>
              </a:ln>
              <a:solidFill>
                <a:srgbClr val="FFFFFF"/>
              </a:solidFill>
              <a:effectLst/>
              <a:uLnTx/>
              <a:uFillTx/>
              <a:latin typeface="+mn-lt"/>
              <a:ea typeface="+mn-ea"/>
              <a:cs typeface="+mn-cs"/>
            </a:endParaRPr>
          </a:p>
        </p:txBody>
      </p:sp>
      <p:cxnSp>
        <p:nvCxnSpPr>
          <p:cNvPr id="20" name="Straight Connector 19"/>
          <p:cNvCxnSpPr/>
          <p:nvPr/>
        </p:nvCxnSpPr>
        <p:spPr>
          <a:xfrm rot="10800000">
            <a:off x="3695700" y="1066802"/>
            <a:ext cx="3390904" cy="1588"/>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2"/>
          </p:cNvCxnSpPr>
          <p:nvPr/>
        </p:nvCxnSpPr>
        <p:spPr>
          <a:xfrm rot="5400000" flipH="1">
            <a:off x="1847056" y="-705643"/>
            <a:ext cx="1589" cy="36957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8"/>
          <p:cNvSpPr txBox="1">
            <a:spLocks/>
          </p:cNvSpPr>
          <p:nvPr/>
        </p:nvSpPr>
        <p:spPr>
          <a:xfrm>
            <a:off x="304800" y="990600"/>
            <a:ext cx="6781800" cy="381000"/>
          </a:xfrm>
          <a:prstGeom prst="rect">
            <a:avLst/>
          </a:prstGeom>
        </p:spPr>
        <p:txBody>
          <a:bodyPr vert="horz"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all" spc="0" normalizeH="0" baseline="0" noProof="0" dirty="0" smtClean="0">
                <a:ln>
                  <a:noFill/>
                </a:ln>
                <a:solidFill>
                  <a:schemeClr val="tx2"/>
                </a:solidFill>
                <a:effectLst/>
                <a:uLnTx/>
                <a:uFillTx/>
                <a:latin typeface="Calibri" pitchFamily="34" charset="0"/>
                <a:ea typeface="+mj-ea"/>
                <a:cs typeface="+mj-cs"/>
              </a:rPr>
              <a:t>Parking Garage</a:t>
            </a:r>
            <a:endParaRPr kumimoji="0" lang="en-US" sz="1600" b="0" i="0" u="none" strike="noStrike" kern="1200" cap="all" spc="0" normalizeH="0" baseline="0" noProof="0" dirty="0">
              <a:ln>
                <a:noFill/>
              </a:ln>
              <a:solidFill>
                <a:schemeClr val="tx2"/>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0" y="5593080"/>
            <a:ext cx="9144000" cy="960120"/>
            <a:chOff x="0" y="2621280"/>
            <a:chExt cx="9144000" cy="960120"/>
          </a:xfrm>
        </p:grpSpPr>
        <p:sp>
          <p:nvSpPr>
            <p:cNvPr id="17" name="Rectangle 16"/>
            <p:cNvSpPr/>
            <p:nvPr/>
          </p:nvSpPr>
          <p:spPr>
            <a:xfrm>
              <a:off x="0" y="2621280"/>
              <a:ext cx="9144000" cy="96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2743200"/>
              <a:ext cx="220980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362200" y="2743200"/>
              <a:ext cx="6781800"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304800" y="533400"/>
            <a:ext cx="6781800" cy="609600"/>
          </a:xfrm>
        </p:spPr>
        <p:txBody>
          <a:bodyPr>
            <a:normAutofit/>
          </a:bodyPr>
          <a:lstStyle/>
          <a:p>
            <a:r>
              <a:rPr lang="en-US" sz="3200" dirty="0" smtClean="0">
                <a:latin typeface="Calibri" pitchFamily="34" charset="0"/>
              </a:rPr>
              <a:t>A c k n o w l e d g e m e n t s</a:t>
            </a:r>
            <a:endParaRPr lang="en-US" sz="3200" dirty="0">
              <a:latin typeface="Calibri" pitchFamily="34" charset="0"/>
            </a:endParaRPr>
          </a:p>
        </p:txBody>
      </p:sp>
      <p:sp>
        <p:nvSpPr>
          <p:cNvPr id="10" name="Subtitle 9"/>
          <p:cNvSpPr>
            <a:spLocks noGrp="1"/>
          </p:cNvSpPr>
          <p:nvPr>
            <p:ph type="subTitle" idx="1"/>
          </p:nvPr>
        </p:nvSpPr>
        <p:spPr>
          <a:xfrm>
            <a:off x="2362200" y="6065764"/>
            <a:ext cx="6705600" cy="350763"/>
          </a:xfrm>
        </p:spPr>
        <p:txBody>
          <a:bodyPr>
            <a:normAutofit/>
          </a:bodyPr>
          <a:lstStyle/>
          <a:p>
            <a:pPr algn="ctr"/>
            <a:r>
              <a:rPr lang="en-US" sz="1200" dirty="0" smtClean="0"/>
              <a:t>Construction Management  |  Dr. David Riley  |  Germantown, Maryland  |  April 15, 2008</a:t>
            </a:r>
            <a:endParaRPr lang="en-US" sz="1200" dirty="0"/>
          </a:p>
        </p:txBody>
      </p:sp>
      <p:pic>
        <p:nvPicPr>
          <p:cNvPr id="12" name="Picture 11" descr="ext. rendering.JPG"/>
          <p:cNvPicPr>
            <a:picLocks noChangeAspect="1"/>
          </p:cNvPicPr>
          <p:nvPr/>
        </p:nvPicPr>
        <p:blipFill>
          <a:blip r:embed="rId2" cstate="print"/>
          <a:stretch>
            <a:fillRect/>
          </a:stretch>
        </p:blipFill>
        <p:spPr>
          <a:xfrm>
            <a:off x="7162802" y="304801"/>
            <a:ext cx="1934489" cy="1006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381000" y="1524000"/>
            <a:ext cx="8382000" cy="4154984"/>
          </a:xfrm>
          <a:prstGeom prst="rect">
            <a:avLst/>
          </a:prstGeom>
          <a:noFill/>
        </p:spPr>
        <p:txBody>
          <a:bodyPr wrap="square" rtlCol="0">
            <a:spAutoFit/>
          </a:bodyPr>
          <a:lstStyle/>
          <a:p>
            <a:pPr>
              <a:lnSpc>
                <a:spcPct val="150000"/>
              </a:lnSpc>
            </a:pPr>
            <a:r>
              <a:rPr lang="en-US" sz="2200" dirty="0" smtClean="0">
                <a:solidFill>
                  <a:schemeClr val="tx1">
                    <a:lumMod val="65000"/>
                    <a:lumOff val="35000"/>
                  </a:schemeClr>
                </a:solidFill>
                <a:latin typeface="Calibri" pitchFamily="34" charset="0"/>
              </a:rPr>
              <a:t>AE Faculty</a:t>
            </a:r>
          </a:p>
          <a:p>
            <a:pPr>
              <a:lnSpc>
                <a:spcPct val="150000"/>
              </a:lnSpc>
            </a:pPr>
            <a:r>
              <a:rPr lang="en-US" sz="2200" dirty="0" smtClean="0">
                <a:solidFill>
                  <a:schemeClr val="tx1">
                    <a:lumMod val="65000"/>
                    <a:lumOff val="35000"/>
                  </a:schemeClr>
                </a:solidFill>
                <a:latin typeface="Calibri" pitchFamily="34" charset="0"/>
              </a:rPr>
              <a:t>Buch Construction</a:t>
            </a:r>
          </a:p>
          <a:p>
            <a:pPr>
              <a:lnSpc>
                <a:spcPct val="150000"/>
              </a:lnSpc>
            </a:pPr>
            <a:r>
              <a:rPr lang="en-US" sz="2200" dirty="0" smtClean="0">
                <a:solidFill>
                  <a:schemeClr val="tx1">
                    <a:lumMod val="65000"/>
                    <a:lumOff val="35000"/>
                  </a:schemeClr>
                </a:solidFill>
                <a:latin typeface="Calibri" pitchFamily="34" charset="0"/>
              </a:rPr>
              <a:t>Barks Daily – </a:t>
            </a:r>
            <a:r>
              <a:rPr lang="en-US" sz="2200" dirty="0" err="1" smtClean="0">
                <a:solidFill>
                  <a:schemeClr val="tx1">
                    <a:lumMod val="65000"/>
                    <a:lumOff val="35000"/>
                  </a:schemeClr>
                </a:solidFill>
                <a:latin typeface="Calibri" pitchFamily="34" charset="0"/>
              </a:rPr>
              <a:t>Nitterhouse</a:t>
            </a:r>
            <a:r>
              <a:rPr lang="en-US" sz="2200" dirty="0" smtClean="0">
                <a:solidFill>
                  <a:schemeClr val="tx1">
                    <a:lumMod val="65000"/>
                    <a:lumOff val="35000"/>
                  </a:schemeClr>
                </a:solidFill>
                <a:latin typeface="Calibri" pitchFamily="34" charset="0"/>
              </a:rPr>
              <a:t> Concrete</a:t>
            </a:r>
          </a:p>
          <a:p>
            <a:pPr>
              <a:lnSpc>
                <a:spcPct val="150000"/>
              </a:lnSpc>
            </a:pPr>
            <a:r>
              <a:rPr lang="en-US" sz="2200" dirty="0" smtClean="0">
                <a:solidFill>
                  <a:schemeClr val="tx1">
                    <a:lumMod val="65000"/>
                    <a:lumOff val="35000"/>
                  </a:schemeClr>
                </a:solidFill>
                <a:latin typeface="Calibri" pitchFamily="34" charset="0"/>
              </a:rPr>
              <a:t>Jennifer Keating Dix – Trammell Crow</a:t>
            </a:r>
          </a:p>
          <a:p>
            <a:pPr>
              <a:lnSpc>
                <a:spcPct val="150000"/>
              </a:lnSpc>
            </a:pPr>
            <a:r>
              <a:rPr lang="en-US" sz="2200" dirty="0" err="1" smtClean="0">
                <a:solidFill>
                  <a:schemeClr val="tx1">
                    <a:lumMod val="65000"/>
                    <a:lumOff val="35000"/>
                  </a:schemeClr>
                </a:solidFill>
                <a:latin typeface="Calibri" pitchFamily="34" charset="0"/>
              </a:rPr>
              <a:t>Ena</a:t>
            </a:r>
            <a:r>
              <a:rPr lang="en-US" sz="2200" dirty="0" smtClean="0">
                <a:solidFill>
                  <a:schemeClr val="tx1">
                    <a:lumMod val="65000"/>
                    <a:lumOff val="35000"/>
                  </a:schemeClr>
                </a:solidFill>
                <a:latin typeface="Calibri" pitchFamily="34" charset="0"/>
              </a:rPr>
              <a:t> Guido – Morgan </a:t>
            </a:r>
            <a:r>
              <a:rPr lang="en-US" sz="2200" dirty="0" err="1" smtClean="0">
                <a:solidFill>
                  <a:schemeClr val="tx1">
                    <a:lumMod val="65000"/>
                    <a:lumOff val="35000"/>
                  </a:schemeClr>
                </a:solidFill>
                <a:latin typeface="Calibri" pitchFamily="34" charset="0"/>
              </a:rPr>
              <a:t>Gick</a:t>
            </a:r>
            <a:r>
              <a:rPr lang="en-US" sz="2200" dirty="0" smtClean="0">
                <a:solidFill>
                  <a:schemeClr val="tx1">
                    <a:lumMod val="65000"/>
                    <a:lumOff val="35000"/>
                  </a:schemeClr>
                </a:solidFill>
                <a:latin typeface="Calibri" pitchFamily="34" charset="0"/>
              </a:rPr>
              <a:t> </a:t>
            </a:r>
            <a:r>
              <a:rPr lang="en-US" sz="2200" dirty="0" err="1" smtClean="0">
                <a:solidFill>
                  <a:schemeClr val="tx1">
                    <a:lumMod val="65000"/>
                    <a:lumOff val="35000"/>
                  </a:schemeClr>
                </a:solidFill>
                <a:latin typeface="Calibri" pitchFamily="34" charset="0"/>
              </a:rPr>
              <a:t>McBeath</a:t>
            </a:r>
            <a:r>
              <a:rPr lang="en-US" sz="2200" dirty="0" smtClean="0">
                <a:solidFill>
                  <a:schemeClr val="tx1">
                    <a:lumMod val="65000"/>
                    <a:lumOff val="35000"/>
                  </a:schemeClr>
                </a:solidFill>
                <a:latin typeface="Calibri" pitchFamily="34" charset="0"/>
              </a:rPr>
              <a:t> and Associates</a:t>
            </a:r>
          </a:p>
          <a:p>
            <a:pPr>
              <a:lnSpc>
                <a:spcPct val="150000"/>
              </a:lnSpc>
            </a:pPr>
            <a:r>
              <a:rPr lang="en-US" sz="2200" dirty="0" smtClean="0">
                <a:solidFill>
                  <a:schemeClr val="tx1">
                    <a:lumMod val="65000"/>
                    <a:lumOff val="35000"/>
                  </a:schemeClr>
                </a:solidFill>
                <a:latin typeface="Calibri" pitchFamily="34" charset="0"/>
              </a:rPr>
              <a:t>Survey Consultants</a:t>
            </a:r>
          </a:p>
          <a:p>
            <a:pPr>
              <a:lnSpc>
                <a:spcPct val="150000"/>
              </a:lnSpc>
            </a:pPr>
            <a:r>
              <a:rPr lang="en-US" sz="2200" dirty="0" smtClean="0">
                <a:solidFill>
                  <a:schemeClr val="tx1">
                    <a:lumMod val="65000"/>
                    <a:lumOff val="35000"/>
                  </a:schemeClr>
                </a:solidFill>
                <a:latin typeface="Calibri" pitchFamily="34" charset="0"/>
              </a:rPr>
              <a:t>AE Students</a:t>
            </a:r>
          </a:p>
          <a:p>
            <a:pPr>
              <a:lnSpc>
                <a:spcPct val="150000"/>
              </a:lnSpc>
            </a:pPr>
            <a:r>
              <a:rPr lang="en-US" sz="2200" dirty="0" smtClean="0">
                <a:solidFill>
                  <a:schemeClr val="tx1">
                    <a:lumMod val="65000"/>
                    <a:lumOff val="35000"/>
                  </a:schemeClr>
                </a:solidFill>
                <a:latin typeface="Calibri" pitchFamily="34" charset="0"/>
              </a:rPr>
              <a:t>Family and Friends</a:t>
            </a:r>
            <a:endParaRPr lang="en-US" sz="2200" dirty="0">
              <a:solidFill>
                <a:schemeClr val="tx1">
                  <a:lumMod val="65000"/>
                  <a:lumOff val="35000"/>
                </a:schemeClr>
              </a:solidFill>
              <a:latin typeface="Calibri" pitchFamily="34" charset="0"/>
            </a:endParaRPr>
          </a:p>
        </p:txBody>
      </p:sp>
      <p:sp>
        <p:nvSpPr>
          <p:cNvPr id="15" name="Subtitle 9"/>
          <p:cNvSpPr txBox="1">
            <a:spLocks/>
          </p:cNvSpPr>
          <p:nvPr/>
        </p:nvSpPr>
        <p:spPr>
          <a:xfrm>
            <a:off x="2362200" y="5715000"/>
            <a:ext cx="3352800" cy="350763"/>
          </a:xfrm>
          <a:prstGeom prst="rect">
            <a:avLst/>
          </a:prstGeom>
        </p:spPr>
        <p:txBody>
          <a:bodyPr vert="horz" numCol="1" anchor="ctr">
            <a:normAutofit fontScale="62500" lnSpcReduction="20000"/>
          </a:bodyPr>
          <a:lstStyle/>
          <a:p>
            <a:pPr marL="0" marR="0" lvl="0" indent="0"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1" i="0" u="none" strike="noStrike" kern="1200" cap="none" spc="0" normalizeH="0" baseline="0" noProof="0" dirty="0" smtClean="0">
                <a:ln>
                  <a:noFill/>
                </a:ln>
                <a:solidFill>
                  <a:srgbClr val="FFFFFF"/>
                </a:solidFill>
                <a:effectLst/>
                <a:uLnTx/>
                <a:uFillTx/>
                <a:latin typeface="+mn-lt"/>
                <a:ea typeface="+mn-ea"/>
                <a:cs typeface="+mn-cs"/>
              </a:rPr>
              <a:t>M i l e s t o n e    B u i l d i n g   </a:t>
            </a:r>
            <a:r>
              <a:rPr kumimoji="0" lang="en-US" sz="2600" b="1" i="0" u="none" strike="noStrike" kern="1200" cap="none" spc="0" normalizeH="0" noProof="0" dirty="0" smtClean="0">
                <a:ln>
                  <a:noFill/>
                </a:ln>
                <a:solidFill>
                  <a:srgbClr val="FFFFFF"/>
                </a:solidFill>
                <a:effectLst/>
                <a:uLnTx/>
                <a:uFillTx/>
                <a:latin typeface="+mn-lt"/>
                <a:ea typeface="+mn-ea"/>
                <a:cs typeface="+mn-cs"/>
              </a:rPr>
              <a:t> # 4</a:t>
            </a:r>
            <a:endParaRPr kumimoji="0" lang="en-US" sz="2600" b="1" i="0" u="none" strike="noStrike" kern="1200" cap="none" spc="0" normalizeH="0" baseline="0" noProof="0" dirty="0">
              <a:ln>
                <a:noFill/>
              </a:ln>
              <a:solidFill>
                <a:srgbClr val="FFFFFF"/>
              </a:solidFill>
              <a:effectLst/>
              <a:uLnTx/>
              <a:uFillTx/>
              <a:latin typeface="+mn-lt"/>
              <a:ea typeface="+mn-ea"/>
              <a:cs typeface="+mn-cs"/>
            </a:endParaRPr>
          </a:p>
        </p:txBody>
      </p:sp>
      <p:sp>
        <p:nvSpPr>
          <p:cNvPr id="16" name="Subtitle 9"/>
          <p:cNvSpPr txBox="1">
            <a:spLocks/>
          </p:cNvSpPr>
          <p:nvPr/>
        </p:nvSpPr>
        <p:spPr>
          <a:xfrm>
            <a:off x="5791200" y="5715000"/>
            <a:ext cx="3352800" cy="350763"/>
          </a:xfrm>
          <a:prstGeom prst="rect">
            <a:avLst/>
          </a:prstGeom>
        </p:spPr>
        <p:txBody>
          <a:bodyPr vert="horz" numCol="1" anchor="ctr">
            <a:normAutofit/>
          </a:bodyPr>
          <a:lstStyle/>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1600" b="1" i="0" u="none" strike="noStrike" kern="1200" cap="none" spc="0" normalizeH="0" baseline="0" noProof="0" dirty="0" smtClean="0">
                <a:ln>
                  <a:noFill/>
                </a:ln>
                <a:solidFill>
                  <a:srgbClr val="FFFFFF"/>
                </a:solidFill>
                <a:effectLst/>
                <a:uLnTx/>
                <a:uFillTx/>
                <a:latin typeface="+mn-lt"/>
                <a:ea typeface="+mn-ea"/>
                <a:cs typeface="+mn-cs"/>
              </a:rPr>
              <a:t>K r i s t e n    M    H l o p i c k</a:t>
            </a:r>
            <a:endParaRPr kumimoji="0" lang="en-US" sz="1600" b="1" i="0" u="none" strike="noStrike" kern="1200" cap="none" spc="0" normalizeH="0" baseline="0" noProof="0" dirty="0">
              <a:ln>
                <a:noFill/>
              </a:ln>
              <a:solidFill>
                <a:srgbClr val="FFFFFF"/>
              </a:solidFill>
              <a:effectLst/>
              <a:uLnTx/>
              <a:uFillTx/>
              <a:latin typeface="+mn-lt"/>
              <a:ea typeface="+mn-ea"/>
              <a:cs typeface="+mn-cs"/>
            </a:endParaRPr>
          </a:p>
        </p:txBody>
      </p:sp>
      <p:cxnSp>
        <p:nvCxnSpPr>
          <p:cNvPr id="20" name="Straight Connector 19"/>
          <p:cNvCxnSpPr/>
          <p:nvPr/>
        </p:nvCxnSpPr>
        <p:spPr>
          <a:xfrm rot="10800000">
            <a:off x="3695700" y="1066802"/>
            <a:ext cx="3390904" cy="1588"/>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2"/>
          </p:cNvCxnSpPr>
          <p:nvPr/>
        </p:nvCxnSpPr>
        <p:spPr>
          <a:xfrm rot="5400000" flipH="1">
            <a:off x="1847056" y="-705643"/>
            <a:ext cx="1589" cy="36957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8"/>
          <p:cNvSpPr txBox="1">
            <a:spLocks/>
          </p:cNvSpPr>
          <p:nvPr/>
        </p:nvSpPr>
        <p:spPr>
          <a:xfrm>
            <a:off x="304800" y="990600"/>
            <a:ext cx="6781800" cy="381000"/>
          </a:xfrm>
          <a:prstGeom prst="rect">
            <a:avLst/>
          </a:prstGeom>
        </p:spPr>
        <p:txBody>
          <a:bodyPr vert="horz"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1600" b="0" i="0" u="none" strike="noStrike" kern="1200" cap="all" spc="0" normalizeH="0" baseline="0" noProof="0" dirty="0">
              <a:ln>
                <a:noFill/>
              </a:ln>
              <a:solidFill>
                <a:schemeClr val="tx2"/>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p:cNvGrpSpPr/>
          <p:nvPr/>
        </p:nvGrpSpPr>
        <p:grpSpPr>
          <a:xfrm>
            <a:off x="0" y="5593080"/>
            <a:ext cx="9144000" cy="960120"/>
            <a:chOff x="0" y="2621280"/>
            <a:chExt cx="9144000" cy="960120"/>
          </a:xfrm>
        </p:grpSpPr>
        <p:sp>
          <p:nvSpPr>
            <p:cNvPr id="6" name="Rectangle 5"/>
            <p:cNvSpPr/>
            <p:nvPr/>
          </p:nvSpPr>
          <p:spPr>
            <a:xfrm>
              <a:off x="0" y="2621280"/>
              <a:ext cx="9144000" cy="96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2743200"/>
              <a:ext cx="220980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362200" y="2743200"/>
              <a:ext cx="6781800"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0" y="4724400"/>
            <a:ext cx="9144000" cy="914400"/>
          </a:xfrm>
        </p:spPr>
        <p:txBody>
          <a:bodyPr>
            <a:normAutofit/>
          </a:bodyPr>
          <a:lstStyle/>
          <a:p>
            <a:pPr algn="ctr"/>
            <a:r>
              <a:rPr lang="en-US" dirty="0" smtClean="0">
                <a:latin typeface="Calibri" pitchFamily="34" charset="0"/>
              </a:rPr>
              <a:t>M I l e s t o n e    B u I l d I n g    # 4</a:t>
            </a:r>
            <a:endParaRPr lang="en-US" dirty="0">
              <a:latin typeface="Calibri" pitchFamily="34" charset="0"/>
            </a:endParaRPr>
          </a:p>
        </p:txBody>
      </p:sp>
      <p:pic>
        <p:nvPicPr>
          <p:cNvPr id="4" name="Picture 3" descr="ext. rendering.JPG"/>
          <p:cNvPicPr>
            <a:picLocks noChangeAspect="1"/>
          </p:cNvPicPr>
          <p:nvPr/>
        </p:nvPicPr>
        <p:blipFill>
          <a:blip r:embed="rId3"/>
          <a:stretch>
            <a:fillRect/>
          </a:stretch>
        </p:blipFill>
        <p:spPr>
          <a:xfrm>
            <a:off x="381000" y="533401"/>
            <a:ext cx="8382000" cy="43589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0" y="5593080"/>
            <a:ext cx="9144000" cy="960120"/>
            <a:chOff x="0" y="2621280"/>
            <a:chExt cx="9144000" cy="960120"/>
          </a:xfrm>
        </p:grpSpPr>
        <p:sp>
          <p:nvSpPr>
            <p:cNvPr id="17" name="Rectangle 16"/>
            <p:cNvSpPr/>
            <p:nvPr/>
          </p:nvSpPr>
          <p:spPr>
            <a:xfrm>
              <a:off x="0" y="2621280"/>
              <a:ext cx="9144000" cy="96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2743200"/>
              <a:ext cx="220980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362200" y="2743200"/>
              <a:ext cx="6781800"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304800" y="533400"/>
            <a:ext cx="6781800" cy="609600"/>
          </a:xfrm>
        </p:spPr>
        <p:txBody>
          <a:bodyPr>
            <a:normAutofit/>
          </a:bodyPr>
          <a:lstStyle/>
          <a:p>
            <a:r>
              <a:rPr lang="en-US" sz="3200" dirty="0" smtClean="0">
                <a:latin typeface="Calibri" pitchFamily="34" charset="0"/>
              </a:rPr>
              <a:t>I n t r o d u c t I o n</a:t>
            </a:r>
            <a:endParaRPr lang="en-US" sz="3200" dirty="0">
              <a:latin typeface="Calibri" pitchFamily="34" charset="0"/>
            </a:endParaRPr>
          </a:p>
        </p:txBody>
      </p:sp>
      <p:sp>
        <p:nvSpPr>
          <p:cNvPr id="10" name="Subtitle 9"/>
          <p:cNvSpPr>
            <a:spLocks noGrp="1"/>
          </p:cNvSpPr>
          <p:nvPr>
            <p:ph type="subTitle" idx="1"/>
          </p:nvPr>
        </p:nvSpPr>
        <p:spPr>
          <a:xfrm>
            <a:off x="2362200" y="6065764"/>
            <a:ext cx="6705600" cy="350763"/>
          </a:xfrm>
        </p:spPr>
        <p:txBody>
          <a:bodyPr>
            <a:normAutofit/>
          </a:bodyPr>
          <a:lstStyle/>
          <a:p>
            <a:pPr algn="ctr"/>
            <a:r>
              <a:rPr lang="en-US" sz="1200" dirty="0" smtClean="0"/>
              <a:t>Construction Management  |  Dr. David Riley  |  Germantown, Maryland  |  April 15, 2008</a:t>
            </a:r>
            <a:endParaRPr lang="en-US" sz="1200" dirty="0"/>
          </a:p>
        </p:txBody>
      </p:sp>
      <p:pic>
        <p:nvPicPr>
          <p:cNvPr id="12" name="Picture 11" descr="ext. rendering.JPG"/>
          <p:cNvPicPr>
            <a:picLocks noChangeAspect="1"/>
          </p:cNvPicPr>
          <p:nvPr/>
        </p:nvPicPr>
        <p:blipFill>
          <a:blip r:embed="rId2" cstate="print"/>
          <a:stretch>
            <a:fillRect/>
          </a:stretch>
        </p:blipFill>
        <p:spPr>
          <a:xfrm>
            <a:off x="7162802" y="304801"/>
            <a:ext cx="1934489" cy="1006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381000" y="1524000"/>
            <a:ext cx="8382000" cy="4493538"/>
          </a:xfrm>
          <a:prstGeom prst="rect">
            <a:avLst/>
          </a:prstGeom>
          <a:noFill/>
        </p:spPr>
        <p:txBody>
          <a:bodyPr wrap="square" rtlCol="0">
            <a:spAutoFit/>
          </a:bodyPr>
          <a:lstStyle/>
          <a:p>
            <a:pPr>
              <a:lnSpc>
                <a:spcPct val="150000"/>
              </a:lnSpc>
            </a:pPr>
            <a:r>
              <a:rPr lang="en-US" sz="2200" dirty="0" smtClean="0">
                <a:solidFill>
                  <a:schemeClr val="tx1">
                    <a:lumMod val="65000"/>
                    <a:lumOff val="35000"/>
                  </a:schemeClr>
                </a:solidFill>
                <a:latin typeface="Calibri" pitchFamily="34" charset="0"/>
              </a:rPr>
              <a:t>Location:  </a:t>
            </a:r>
            <a:r>
              <a:rPr lang="en-US" sz="2200" dirty="0" smtClean="0">
                <a:solidFill>
                  <a:schemeClr val="accent2"/>
                </a:solidFill>
                <a:latin typeface="Calibri" pitchFamily="34" charset="0"/>
              </a:rPr>
              <a:t>Milestone Business Park, Germantown Maryland</a:t>
            </a:r>
          </a:p>
          <a:p>
            <a:pPr>
              <a:lnSpc>
                <a:spcPct val="150000"/>
              </a:lnSpc>
            </a:pPr>
            <a:r>
              <a:rPr lang="en-US" sz="2200" dirty="0" smtClean="0">
                <a:solidFill>
                  <a:schemeClr val="tx2"/>
                </a:solidFill>
                <a:latin typeface="Calibri" pitchFamily="34" charset="0"/>
              </a:rPr>
              <a:t>LEED Certified:  </a:t>
            </a:r>
            <a:r>
              <a:rPr lang="en-US" sz="2200" dirty="0" smtClean="0">
                <a:solidFill>
                  <a:schemeClr val="accent2"/>
                </a:solidFill>
                <a:latin typeface="Calibri" pitchFamily="34" charset="0"/>
              </a:rPr>
              <a:t>Core and Shell Silver Certification</a:t>
            </a:r>
          </a:p>
          <a:p>
            <a:pPr>
              <a:lnSpc>
                <a:spcPct val="150000"/>
              </a:lnSpc>
            </a:pPr>
            <a:r>
              <a:rPr lang="en-US" sz="2200" dirty="0" smtClean="0">
                <a:solidFill>
                  <a:schemeClr val="tx1">
                    <a:lumMod val="65000"/>
                    <a:lumOff val="35000"/>
                  </a:schemeClr>
                </a:solidFill>
                <a:latin typeface="Calibri" pitchFamily="34" charset="0"/>
              </a:rPr>
              <a:t>Occupancy:  </a:t>
            </a:r>
            <a:r>
              <a:rPr lang="en-US" sz="2200" dirty="0" err="1" smtClean="0">
                <a:solidFill>
                  <a:schemeClr val="accent2"/>
                </a:solidFill>
                <a:latin typeface="Calibri" pitchFamily="34" charset="0"/>
              </a:rPr>
              <a:t>WeatherBug</a:t>
            </a:r>
            <a:r>
              <a:rPr lang="en-US" sz="2200" dirty="0" smtClean="0">
                <a:solidFill>
                  <a:schemeClr val="accent2"/>
                </a:solidFill>
                <a:latin typeface="Calibri" pitchFamily="34" charset="0"/>
              </a:rPr>
              <a:t> ® Office Space</a:t>
            </a:r>
          </a:p>
          <a:p>
            <a:pPr>
              <a:lnSpc>
                <a:spcPct val="150000"/>
              </a:lnSpc>
            </a:pPr>
            <a:r>
              <a:rPr lang="en-US" sz="2200" dirty="0" smtClean="0">
                <a:solidFill>
                  <a:schemeClr val="tx1">
                    <a:lumMod val="65000"/>
                    <a:lumOff val="35000"/>
                  </a:schemeClr>
                </a:solidFill>
                <a:latin typeface="Calibri" pitchFamily="34" charset="0"/>
              </a:rPr>
              <a:t>Size:  </a:t>
            </a:r>
            <a:r>
              <a:rPr lang="en-US" sz="2200" dirty="0" smtClean="0">
                <a:solidFill>
                  <a:schemeClr val="accent2"/>
                </a:solidFill>
                <a:latin typeface="Calibri" pitchFamily="34" charset="0"/>
              </a:rPr>
              <a:t>166,292 SF</a:t>
            </a:r>
          </a:p>
          <a:p>
            <a:pPr>
              <a:lnSpc>
                <a:spcPct val="150000"/>
              </a:lnSpc>
            </a:pPr>
            <a:r>
              <a:rPr lang="en-US" sz="2200" dirty="0" smtClean="0">
                <a:solidFill>
                  <a:schemeClr val="tx1">
                    <a:lumMod val="65000"/>
                    <a:lumOff val="35000"/>
                  </a:schemeClr>
                </a:solidFill>
                <a:latin typeface="Calibri" pitchFamily="34" charset="0"/>
              </a:rPr>
              <a:t>Number of Stories:  </a:t>
            </a:r>
            <a:r>
              <a:rPr lang="en-US" sz="2200" dirty="0" smtClean="0">
                <a:solidFill>
                  <a:schemeClr val="accent2"/>
                </a:solidFill>
                <a:latin typeface="Calibri" pitchFamily="34" charset="0"/>
              </a:rPr>
              <a:t>Six</a:t>
            </a:r>
          </a:p>
          <a:p>
            <a:pPr>
              <a:lnSpc>
                <a:spcPct val="150000"/>
              </a:lnSpc>
            </a:pPr>
            <a:r>
              <a:rPr lang="en-US" sz="2200" dirty="0" smtClean="0">
                <a:solidFill>
                  <a:schemeClr val="tx1">
                    <a:lumMod val="65000"/>
                    <a:lumOff val="35000"/>
                  </a:schemeClr>
                </a:solidFill>
                <a:latin typeface="Calibri" pitchFamily="34" charset="0"/>
              </a:rPr>
              <a:t>Schedule:  </a:t>
            </a:r>
            <a:r>
              <a:rPr lang="en-US" sz="2200" dirty="0" smtClean="0">
                <a:solidFill>
                  <a:schemeClr val="accent2"/>
                </a:solidFill>
                <a:latin typeface="Calibri" pitchFamily="34" charset="0"/>
              </a:rPr>
              <a:t>June 29, 2007 – September 30, 2008 (15 Months)</a:t>
            </a:r>
          </a:p>
          <a:p>
            <a:pPr>
              <a:lnSpc>
                <a:spcPct val="150000"/>
              </a:lnSpc>
            </a:pPr>
            <a:r>
              <a:rPr lang="en-US" sz="2200" dirty="0" smtClean="0">
                <a:solidFill>
                  <a:schemeClr val="tx1">
                    <a:lumMod val="65000"/>
                    <a:lumOff val="35000"/>
                  </a:schemeClr>
                </a:solidFill>
                <a:latin typeface="Calibri" pitchFamily="34" charset="0"/>
              </a:rPr>
              <a:t>Cost: </a:t>
            </a:r>
            <a:r>
              <a:rPr lang="en-US" sz="2200" dirty="0" smtClean="0">
                <a:solidFill>
                  <a:schemeClr val="accent2"/>
                </a:solidFill>
                <a:latin typeface="Calibri" pitchFamily="34" charset="0"/>
              </a:rPr>
              <a:t>~$19 Million, LEED CO of $478,000</a:t>
            </a:r>
          </a:p>
          <a:p>
            <a:pPr>
              <a:lnSpc>
                <a:spcPct val="150000"/>
              </a:lnSpc>
            </a:pPr>
            <a:r>
              <a:rPr lang="en-US" sz="2200" dirty="0" smtClean="0">
                <a:solidFill>
                  <a:schemeClr val="tx1">
                    <a:lumMod val="65000"/>
                    <a:lumOff val="35000"/>
                  </a:schemeClr>
                </a:solidFill>
                <a:latin typeface="Calibri" pitchFamily="34" charset="0"/>
              </a:rPr>
              <a:t>Project Delivery Method:  </a:t>
            </a:r>
            <a:r>
              <a:rPr lang="en-US" sz="2200" dirty="0" smtClean="0">
                <a:solidFill>
                  <a:schemeClr val="accent2"/>
                </a:solidFill>
                <a:latin typeface="Calibri" pitchFamily="34" charset="0"/>
              </a:rPr>
              <a:t>Design Bid Build</a:t>
            </a:r>
          </a:p>
          <a:p>
            <a:endParaRPr lang="en-US" sz="2200" dirty="0">
              <a:solidFill>
                <a:schemeClr val="tx1">
                  <a:lumMod val="65000"/>
                  <a:lumOff val="35000"/>
                </a:schemeClr>
              </a:solidFill>
              <a:latin typeface="Calibri" pitchFamily="34" charset="0"/>
            </a:endParaRPr>
          </a:p>
        </p:txBody>
      </p:sp>
      <p:sp>
        <p:nvSpPr>
          <p:cNvPr id="15" name="Subtitle 9"/>
          <p:cNvSpPr txBox="1">
            <a:spLocks/>
          </p:cNvSpPr>
          <p:nvPr/>
        </p:nvSpPr>
        <p:spPr>
          <a:xfrm>
            <a:off x="2362200" y="5715000"/>
            <a:ext cx="3352800" cy="350763"/>
          </a:xfrm>
          <a:prstGeom prst="rect">
            <a:avLst/>
          </a:prstGeom>
        </p:spPr>
        <p:txBody>
          <a:bodyPr vert="horz" numCol="1" anchor="ctr">
            <a:normAutofit fontScale="62500" lnSpcReduction="20000"/>
          </a:bodyPr>
          <a:lstStyle/>
          <a:p>
            <a:pPr marL="0" marR="0" lvl="0" indent="0"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1" i="0" u="none" strike="noStrike" kern="1200" cap="none" spc="0" normalizeH="0" baseline="0" noProof="0" dirty="0" smtClean="0">
                <a:ln>
                  <a:noFill/>
                </a:ln>
                <a:solidFill>
                  <a:srgbClr val="FFFFFF"/>
                </a:solidFill>
                <a:effectLst/>
                <a:uLnTx/>
                <a:uFillTx/>
                <a:latin typeface="+mn-lt"/>
                <a:ea typeface="+mn-ea"/>
                <a:cs typeface="+mn-cs"/>
              </a:rPr>
              <a:t>M i l e s t o n e    B u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d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n g   </a:t>
            </a:r>
            <a:r>
              <a:rPr kumimoji="0" lang="en-US" sz="2600" b="1" i="0" u="none" strike="noStrike" kern="1200" cap="none" spc="0" normalizeH="0" noProof="0" dirty="0" smtClean="0">
                <a:ln>
                  <a:noFill/>
                </a:ln>
                <a:solidFill>
                  <a:srgbClr val="FFFFFF"/>
                </a:solidFill>
                <a:effectLst/>
                <a:uLnTx/>
                <a:uFillTx/>
                <a:latin typeface="+mn-lt"/>
                <a:ea typeface="+mn-ea"/>
                <a:cs typeface="+mn-cs"/>
              </a:rPr>
              <a:t> # 4</a:t>
            </a:r>
            <a:endParaRPr kumimoji="0" lang="en-US" sz="2600" b="1" i="0" u="none" strike="noStrike" kern="1200" cap="none" spc="0" normalizeH="0" baseline="0" noProof="0" dirty="0">
              <a:ln>
                <a:noFill/>
              </a:ln>
              <a:solidFill>
                <a:srgbClr val="FFFFFF"/>
              </a:solidFill>
              <a:effectLst/>
              <a:uLnTx/>
              <a:uFillTx/>
              <a:latin typeface="+mn-lt"/>
              <a:ea typeface="+mn-ea"/>
              <a:cs typeface="+mn-cs"/>
            </a:endParaRPr>
          </a:p>
        </p:txBody>
      </p:sp>
      <p:sp>
        <p:nvSpPr>
          <p:cNvPr id="16" name="Subtitle 9"/>
          <p:cNvSpPr txBox="1">
            <a:spLocks/>
          </p:cNvSpPr>
          <p:nvPr/>
        </p:nvSpPr>
        <p:spPr>
          <a:xfrm>
            <a:off x="5791200" y="5715000"/>
            <a:ext cx="3352800" cy="350763"/>
          </a:xfrm>
          <a:prstGeom prst="rect">
            <a:avLst/>
          </a:prstGeom>
        </p:spPr>
        <p:txBody>
          <a:bodyPr vert="horz" numCol="1" anchor="ctr">
            <a:normAutofit/>
          </a:bodyPr>
          <a:lstStyle/>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1600" b="1" i="0" u="none" strike="noStrike" kern="1200" cap="none" spc="0" normalizeH="0" baseline="0" noProof="0" dirty="0" smtClean="0">
                <a:ln>
                  <a:noFill/>
                </a:ln>
                <a:solidFill>
                  <a:srgbClr val="FFFFFF"/>
                </a:solidFill>
                <a:effectLst/>
                <a:uLnTx/>
                <a:uFillTx/>
                <a:latin typeface="+mn-lt"/>
                <a:ea typeface="+mn-ea"/>
                <a:cs typeface="+mn-cs"/>
              </a:rPr>
              <a:t>K r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s t e n    M    H l o p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c k</a:t>
            </a:r>
            <a:endParaRPr kumimoji="0" lang="en-US" sz="1600" b="1" i="0" u="none" strike="noStrike" kern="1200" cap="none" spc="0" normalizeH="0" baseline="0" noProof="0" dirty="0">
              <a:ln>
                <a:noFill/>
              </a:ln>
              <a:solidFill>
                <a:srgbClr val="FFFFFF"/>
              </a:solidFill>
              <a:effectLst/>
              <a:uLnTx/>
              <a:uFillTx/>
              <a:latin typeface="+mn-lt"/>
              <a:ea typeface="+mn-ea"/>
              <a:cs typeface="+mn-cs"/>
            </a:endParaRPr>
          </a:p>
        </p:txBody>
      </p:sp>
      <p:cxnSp>
        <p:nvCxnSpPr>
          <p:cNvPr id="20" name="Straight Connector 19"/>
          <p:cNvCxnSpPr/>
          <p:nvPr/>
        </p:nvCxnSpPr>
        <p:spPr>
          <a:xfrm rot="10800000">
            <a:off x="3695700" y="1066802"/>
            <a:ext cx="3390904" cy="1588"/>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2"/>
          </p:cNvCxnSpPr>
          <p:nvPr/>
        </p:nvCxnSpPr>
        <p:spPr>
          <a:xfrm rot="5400000" flipH="1">
            <a:off x="1847056" y="-705643"/>
            <a:ext cx="1589" cy="36957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8"/>
          <p:cNvSpPr txBox="1">
            <a:spLocks/>
          </p:cNvSpPr>
          <p:nvPr/>
        </p:nvSpPr>
        <p:spPr>
          <a:xfrm>
            <a:off x="304800" y="990600"/>
            <a:ext cx="6781800" cy="381000"/>
          </a:xfrm>
          <a:prstGeom prst="rect">
            <a:avLst/>
          </a:prstGeom>
        </p:spPr>
        <p:txBody>
          <a:bodyPr vert="horz"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all" spc="0" normalizeH="0" baseline="0" noProof="0" dirty="0" smtClean="0">
                <a:ln>
                  <a:noFill/>
                </a:ln>
                <a:solidFill>
                  <a:schemeClr val="tx2"/>
                </a:solidFill>
                <a:effectLst/>
                <a:uLnTx/>
                <a:uFillTx/>
                <a:latin typeface="Calibri" pitchFamily="34" charset="0"/>
                <a:ea typeface="+mj-ea"/>
                <a:cs typeface="+mj-cs"/>
              </a:rPr>
              <a:t>Project Background</a:t>
            </a:r>
            <a:endParaRPr kumimoji="0" lang="en-US" sz="1600" b="0" i="0" u="none" strike="noStrike" kern="1200" cap="all" spc="0" normalizeH="0" baseline="0" noProof="0" dirty="0">
              <a:ln>
                <a:noFill/>
              </a:ln>
              <a:solidFill>
                <a:schemeClr val="tx2"/>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0" y="5593080"/>
            <a:ext cx="9144000" cy="960120"/>
            <a:chOff x="0" y="2621280"/>
            <a:chExt cx="9144000" cy="960120"/>
          </a:xfrm>
        </p:grpSpPr>
        <p:sp>
          <p:nvSpPr>
            <p:cNvPr id="17" name="Rectangle 16"/>
            <p:cNvSpPr/>
            <p:nvPr/>
          </p:nvSpPr>
          <p:spPr>
            <a:xfrm>
              <a:off x="0" y="2621280"/>
              <a:ext cx="9144000" cy="96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2743200"/>
              <a:ext cx="220980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362200" y="2743200"/>
              <a:ext cx="6781800"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304800" y="533400"/>
            <a:ext cx="6781800" cy="609600"/>
          </a:xfrm>
        </p:spPr>
        <p:txBody>
          <a:bodyPr>
            <a:normAutofit/>
          </a:bodyPr>
          <a:lstStyle/>
          <a:p>
            <a:r>
              <a:rPr lang="en-US" sz="3200" dirty="0" smtClean="0">
                <a:latin typeface="Calibri" pitchFamily="34" charset="0"/>
              </a:rPr>
              <a:t>I n t r o d u c t I o n</a:t>
            </a:r>
            <a:endParaRPr lang="en-US" sz="3200" dirty="0">
              <a:latin typeface="Calibri" pitchFamily="34" charset="0"/>
            </a:endParaRPr>
          </a:p>
        </p:txBody>
      </p:sp>
      <p:sp>
        <p:nvSpPr>
          <p:cNvPr id="10" name="Subtitle 9"/>
          <p:cNvSpPr>
            <a:spLocks noGrp="1"/>
          </p:cNvSpPr>
          <p:nvPr>
            <p:ph type="subTitle" idx="1"/>
          </p:nvPr>
        </p:nvSpPr>
        <p:spPr>
          <a:xfrm>
            <a:off x="2362200" y="6065764"/>
            <a:ext cx="6705600" cy="350763"/>
          </a:xfrm>
        </p:spPr>
        <p:txBody>
          <a:bodyPr>
            <a:normAutofit/>
          </a:bodyPr>
          <a:lstStyle/>
          <a:p>
            <a:pPr algn="ctr"/>
            <a:r>
              <a:rPr lang="en-US" sz="1200" dirty="0" smtClean="0"/>
              <a:t>Construction Management  |  Dr. David Riley  |  Germantown, Maryland  |  April 15, 2008</a:t>
            </a:r>
            <a:endParaRPr lang="en-US" sz="1200" dirty="0"/>
          </a:p>
        </p:txBody>
      </p:sp>
      <p:pic>
        <p:nvPicPr>
          <p:cNvPr id="12" name="Picture 11" descr="ext. rendering.JPG"/>
          <p:cNvPicPr>
            <a:picLocks noChangeAspect="1"/>
          </p:cNvPicPr>
          <p:nvPr/>
        </p:nvPicPr>
        <p:blipFill>
          <a:blip r:embed="rId2" cstate="print"/>
          <a:stretch>
            <a:fillRect/>
          </a:stretch>
        </p:blipFill>
        <p:spPr>
          <a:xfrm>
            <a:off x="7162802" y="304801"/>
            <a:ext cx="1934489" cy="1006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381000" y="1524000"/>
            <a:ext cx="8382000" cy="3339376"/>
          </a:xfrm>
          <a:prstGeom prst="rect">
            <a:avLst/>
          </a:prstGeom>
          <a:noFill/>
        </p:spPr>
        <p:txBody>
          <a:bodyPr wrap="square" rtlCol="0">
            <a:spAutoFit/>
          </a:bodyPr>
          <a:lstStyle/>
          <a:p>
            <a:r>
              <a:rPr lang="en-US" sz="2400" u="sng" dirty="0" smtClean="0">
                <a:solidFill>
                  <a:schemeClr val="tx1">
                    <a:lumMod val="65000"/>
                    <a:lumOff val="35000"/>
                  </a:schemeClr>
                </a:solidFill>
                <a:latin typeface="Calibri" pitchFamily="34" charset="0"/>
              </a:rPr>
              <a:t>Project Team</a:t>
            </a:r>
          </a:p>
          <a:p>
            <a:endParaRPr lang="en-US" sz="2200" dirty="0" smtClean="0">
              <a:solidFill>
                <a:schemeClr val="tx1">
                  <a:lumMod val="65000"/>
                  <a:lumOff val="35000"/>
                </a:schemeClr>
              </a:solidFill>
              <a:latin typeface="Calibri" pitchFamily="34" charset="0"/>
            </a:endParaRPr>
          </a:p>
          <a:p>
            <a:pPr>
              <a:lnSpc>
                <a:spcPct val="150000"/>
              </a:lnSpc>
            </a:pPr>
            <a:r>
              <a:rPr lang="en-US" sz="2200" dirty="0" smtClean="0">
                <a:solidFill>
                  <a:schemeClr val="tx1">
                    <a:lumMod val="65000"/>
                    <a:lumOff val="35000"/>
                  </a:schemeClr>
                </a:solidFill>
                <a:latin typeface="Calibri" pitchFamily="34" charset="0"/>
              </a:rPr>
              <a:t>Owner:  </a:t>
            </a:r>
            <a:r>
              <a:rPr lang="en-US" sz="2200" dirty="0" smtClean="0">
                <a:solidFill>
                  <a:schemeClr val="accent2"/>
                </a:solidFill>
                <a:latin typeface="Calibri" pitchFamily="34" charset="0"/>
              </a:rPr>
              <a:t>Kennedy Associates</a:t>
            </a:r>
          </a:p>
          <a:p>
            <a:pPr>
              <a:lnSpc>
                <a:spcPct val="150000"/>
              </a:lnSpc>
            </a:pPr>
            <a:r>
              <a:rPr lang="en-US" sz="2200" dirty="0" smtClean="0">
                <a:solidFill>
                  <a:schemeClr val="tx1">
                    <a:lumMod val="65000"/>
                    <a:lumOff val="35000"/>
                  </a:schemeClr>
                </a:solidFill>
                <a:latin typeface="Calibri" pitchFamily="34" charset="0"/>
              </a:rPr>
              <a:t>Developer:  </a:t>
            </a:r>
            <a:r>
              <a:rPr lang="en-US" sz="2200" dirty="0" smtClean="0">
                <a:solidFill>
                  <a:schemeClr val="accent2"/>
                </a:solidFill>
                <a:latin typeface="Calibri" pitchFamily="34" charset="0"/>
              </a:rPr>
              <a:t>Trammell Crow Company</a:t>
            </a:r>
          </a:p>
          <a:p>
            <a:pPr>
              <a:lnSpc>
                <a:spcPct val="150000"/>
              </a:lnSpc>
            </a:pPr>
            <a:r>
              <a:rPr lang="en-US" sz="2200" dirty="0" smtClean="0">
                <a:solidFill>
                  <a:schemeClr val="tx1">
                    <a:lumMod val="65000"/>
                    <a:lumOff val="35000"/>
                  </a:schemeClr>
                </a:solidFill>
                <a:latin typeface="Calibri" pitchFamily="34" charset="0"/>
              </a:rPr>
              <a:t>Leaser:  </a:t>
            </a:r>
            <a:r>
              <a:rPr lang="en-US" sz="2200" dirty="0" smtClean="0">
                <a:solidFill>
                  <a:schemeClr val="accent2"/>
                </a:solidFill>
                <a:latin typeface="Calibri" pitchFamily="34" charset="0"/>
              </a:rPr>
              <a:t>CB Richard Ellis</a:t>
            </a:r>
          </a:p>
          <a:p>
            <a:pPr>
              <a:lnSpc>
                <a:spcPct val="150000"/>
              </a:lnSpc>
            </a:pPr>
            <a:r>
              <a:rPr lang="en-US" sz="2200" dirty="0" smtClean="0">
                <a:solidFill>
                  <a:schemeClr val="tx1">
                    <a:lumMod val="65000"/>
                    <a:lumOff val="35000"/>
                  </a:schemeClr>
                </a:solidFill>
                <a:latin typeface="Calibri" pitchFamily="34" charset="0"/>
              </a:rPr>
              <a:t>Architect:  </a:t>
            </a:r>
            <a:r>
              <a:rPr lang="en-US" sz="2200" dirty="0" smtClean="0">
                <a:solidFill>
                  <a:schemeClr val="accent2"/>
                </a:solidFill>
                <a:latin typeface="Calibri" pitchFamily="34" charset="0"/>
              </a:rPr>
              <a:t>Morgan </a:t>
            </a:r>
            <a:r>
              <a:rPr lang="en-US" sz="2200" dirty="0" err="1" smtClean="0">
                <a:solidFill>
                  <a:schemeClr val="accent2"/>
                </a:solidFill>
                <a:latin typeface="Calibri" pitchFamily="34" charset="0"/>
              </a:rPr>
              <a:t>Gick</a:t>
            </a:r>
            <a:r>
              <a:rPr lang="en-US" sz="2200" dirty="0" smtClean="0">
                <a:solidFill>
                  <a:schemeClr val="accent2"/>
                </a:solidFill>
                <a:latin typeface="Calibri" pitchFamily="34" charset="0"/>
              </a:rPr>
              <a:t> </a:t>
            </a:r>
            <a:r>
              <a:rPr lang="en-US" sz="2200" dirty="0" err="1" smtClean="0">
                <a:solidFill>
                  <a:schemeClr val="accent2"/>
                </a:solidFill>
                <a:latin typeface="Calibri" pitchFamily="34" charset="0"/>
              </a:rPr>
              <a:t>McBeath</a:t>
            </a:r>
            <a:r>
              <a:rPr lang="en-US" sz="2200" dirty="0" smtClean="0">
                <a:solidFill>
                  <a:schemeClr val="accent2"/>
                </a:solidFill>
                <a:latin typeface="Calibri" pitchFamily="34" charset="0"/>
              </a:rPr>
              <a:t> and Associates</a:t>
            </a:r>
          </a:p>
          <a:p>
            <a:pPr>
              <a:lnSpc>
                <a:spcPct val="150000"/>
              </a:lnSpc>
            </a:pPr>
            <a:r>
              <a:rPr lang="en-US" sz="2200" dirty="0" smtClean="0">
                <a:solidFill>
                  <a:schemeClr val="tx1">
                    <a:lumMod val="65000"/>
                    <a:lumOff val="35000"/>
                  </a:schemeClr>
                </a:solidFill>
                <a:latin typeface="Calibri" pitchFamily="34" charset="0"/>
              </a:rPr>
              <a:t>Contractor:  </a:t>
            </a:r>
            <a:r>
              <a:rPr lang="en-US" sz="2200" dirty="0" smtClean="0">
                <a:solidFill>
                  <a:schemeClr val="accent2"/>
                </a:solidFill>
                <a:latin typeface="Calibri" pitchFamily="34" charset="0"/>
              </a:rPr>
              <a:t>Buch Construction</a:t>
            </a:r>
            <a:endParaRPr lang="en-US" sz="2200" dirty="0">
              <a:solidFill>
                <a:schemeClr val="accent2"/>
              </a:solidFill>
              <a:latin typeface="Calibri" pitchFamily="34" charset="0"/>
            </a:endParaRPr>
          </a:p>
        </p:txBody>
      </p:sp>
      <p:sp>
        <p:nvSpPr>
          <p:cNvPr id="15" name="Subtitle 9"/>
          <p:cNvSpPr txBox="1">
            <a:spLocks/>
          </p:cNvSpPr>
          <p:nvPr/>
        </p:nvSpPr>
        <p:spPr>
          <a:xfrm>
            <a:off x="2362200" y="5715000"/>
            <a:ext cx="3352800" cy="350763"/>
          </a:xfrm>
          <a:prstGeom prst="rect">
            <a:avLst/>
          </a:prstGeom>
        </p:spPr>
        <p:txBody>
          <a:bodyPr vert="horz" numCol="1" anchor="ctr">
            <a:normAutofit fontScale="62500" lnSpcReduction="20000"/>
          </a:bodyPr>
          <a:lstStyle/>
          <a:p>
            <a:pPr marL="0" marR="0" lvl="0" indent="0"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1" i="0" u="none" strike="noStrike" kern="1200" cap="none" spc="0" normalizeH="0" baseline="0" noProof="0" dirty="0" smtClean="0">
                <a:ln>
                  <a:noFill/>
                </a:ln>
                <a:solidFill>
                  <a:srgbClr val="FFFFFF"/>
                </a:solidFill>
                <a:effectLst/>
                <a:uLnTx/>
                <a:uFillTx/>
                <a:latin typeface="+mn-lt"/>
                <a:ea typeface="+mn-ea"/>
                <a:cs typeface="+mn-cs"/>
              </a:rPr>
              <a:t>M i l e s t o n e    B u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d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n g   </a:t>
            </a:r>
            <a:r>
              <a:rPr kumimoji="0" lang="en-US" sz="2600" b="1" i="0" u="none" strike="noStrike" kern="1200" cap="none" spc="0" normalizeH="0" noProof="0" dirty="0" smtClean="0">
                <a:ln>
                  <a:noFill/>
                </a:ln>
                <a:solidFill>
                  <a:srgbClr val="FFFFFF"/>
                </a:solidFill>
                <a:effectLst/>
                <a:uLnTx/>
                <a:uFillTx/>
                <a:latin typeface="+mn-lt"/>
                <a:ea typeface="+mn-ea"/>
                <a:cs typeface="+mn-cs"/>
              </a:rPr>
              <a:t> # 4</a:t>
            </a:r>
            <a:endParaRPr kumimoji="0" lang="en-US" sz="2600" b="1" i="0" u="none" strike="noStrike" kern="1200" cap="none" spc="0" normalizeH="0" baseline="0" noProof="0" dirty="0">
              <a:ln>
                <a:noFill/>
              </a:ln>
              <a:solidFill>
                <a:srgbClr val="FFFFFF"/>
              </a:solidFill>
              <a:effectLst/>
              <a:uLnTx/>
              <a:uFillTx/>
              <a:latin typeface="+mn-lt"/>
              <a:ea typeface="+mn-ea"/>
              <a:cs typeface="+mn-cs"/>
            </a:endParaRPr>
          </a:p>
        </p:txBody>
      </p:sp>
      <p:sp>
        <p:nvSpPr>
          <p:cNvPr id="16" name="Subtitle 9"/>
          <p:cNvSpPr txBox="1">
            <a:spLocks/>
          </p:cNvSpPr>
          <p:nvPr/>
        </p:nvSpPr>
        <p:spPr>
          <a:xfrm>
            <a:off x="5791200" y="5715000"/>
            <a:ext cx="3352800" cy="350763"/>
          </a:xfrm>
          <a:prstGeom prst="rect">
            <a:avLst/>
          </a:prstGeom>
        </p:spPr>
        <p:txBody>
          <a:bodyPr vert="horz" numCol="1" anchor="ctr">
            <a:normAutofit/>
          </a:bodyPr>
          <a:lstStyle/>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1600" b="1" i="0" u="none" strike="noStrike" kern="1200" cap="none" spc="0" normalizeH="0" baseline="0" noProof="0" dirty="0" smtClean="0">
                <a:ln>
                  <a:noFill/>
                </a:ln>
                <a:solidFill>
                  <a:srgbClr val="FFFFFF"/>
                </a:solidFill>
                <a:effectLst/>
                <a:uLnTx/>
                <a:uFillTx/>
                <a:latin typeface="+mn-lt"/>
                <a:ea typeface="+mn-ea"/>
                <a:cs typeface="+mn-cs"/>
              </a:rPr>
              <a:t>K r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s t e n    M    H l o p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c k</a:t>
            </a:r>
            <a:endParaRPr kumimoji="0" lang="en-US" sz="1600" b="1" i="0" u="none" strike="noStrike" kern="1200" cap="none" spc="0" normalizeH="0" baseline="0" noProof="0" dirty="0">
              <a:ln>
                <a:noFill/>
              </a:ln>
              <a:solidFill>
                <a:srgbClr val="FFFFFF"/>
              </a:solidFill>
              <a:effectLst/>
              <a:uLnTx/>
              <a:uFillTx/>
              <a:latin typeface="+mn-lt"/>
              <a:ea typeface="+mn-ea"/>
              <a:cs typeface="+mn-cs"/>
            </a:endParaRPr>
          </a:p>
        </p:txBody>
      </p:sp>
      <p:cxnSp>
        <p:nvCxnSpPr>
          <p:cNvPr id="20" name="Straight Connector 19"/>
          <p:cNvCxnSpPr/>
          <p:nvPr/>
        </p:nvCxnSpPr>
        <p:spPr>
          <a:xfrm rot="10800000">
            <a:off x="3695700" y="1066802"/>
            <a:ext cx="3390904" cy="1588"/>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2"/>
          </p:cNvCxnSpPr>
          <p:nvPr/>
        </p:nvCxnSpPr>
        <p:spPr>
          <a:xfrm rot="5400000" flipH="1">
            <a:off x="1847056" y="-705643"/>
            <a:ext cx="1589" cy="36957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8"/>
          <p:cNvSpPr txBox="1">
            <a:spLocks/>
          </p:cNvSpPr>
          <p:nvPr/>
        </p:nvSpPr>
        <p:spPr>
          <a:xfrm>
            <a:off x="304800" y="990600"/>
            <a:ext cx="6781800" cy="381000"/>
          </a:xfrm>
          <a:prstGeom prst="rect">
            <a:avLst/>
          </a:prstGeom>
        </p:spPr>
        <p:txBody>
          <a:bodyPr vert="horz"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all" spc="0" normalizeH="0" baseline="0" noProof="0" dirty="0" smtClean="0">
                <a:ln>
                  <a:noFill/>
                </a:ln>
                <a:solidFill>
                  <a:schemeClr val="tx2"/>
                </a:solidFill>
                <a:effectLst/>
                <a:uLnTx/>
                <a:uFillTx/>
                <a:latin typeface="Calibri" pitchFamily="34" charset="0"/>
                <a:ea typeface="+mj-ea"/>
                <a:cs typeface="+mj-cs"/>
              </a:rPr>
              <a:t>Project Background</a:t>
            </a:r>
            <a:endParaRPr kumimoji="0" lang="en-US" sz="1600" b="0" i="0" u="none" strike="noStrike" kern="1200" cap="all" spc="0" normalizeH="0" baseline="0" noProof="0" dirty="0">
              <a:ln>
                <a:noFill/>
              </a:ln>
              <a:solidFill>
                <a:schemeClr val="tx2"/>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0" y="5593080"/>
            <a:ext cx="9144000" cy="960120"/>
            <a:chOff x="0" y="2621280"/>
            <a:chExt cx="9144000" cy="960120"/>
          </a:xfrm>
        </p:grpSpPr>
        <p:sp>
          <p:nvSpPr>
            <p:cNvPr id="17" name="Rectangle 16"/>
            <p:cNvSpPr/>
            <p:nvPr/>
          </p:nvSpPr>
          <p:spPr>
            <a:xfrm>
              <a:off x="0" y="2621280"/>
              <a:ext cx="9144000" cy="96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2743200"/>
              <a:ext cx="220980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362200" y="2743200"/>
              <a:ext cx="6781800"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304800" y="533400"/>
            <a:ext cx="6781800" cy="609600"/>
          </a:xfrm>
        </p:spPr>
        <p:txBody>
          <a:bodyPr>
            <a:normAutofit/>
          </a:bodyPr>
          <a:lstStyle/>
          <a:p>
            <a:r>
              <a:rPr lang="en-US" sz="3200" dirty="0" smtClean="0">
                <a:latin typeface="Calibri" pitchFamily="34" charset="0"/>
              </a:rPr>
              <a:t>R e s e a r c h</a:t>
            </a:r>
            <a:endParaRPr lang="en-US" sz="3200" dirty="0">
              <a:latin typeface="Calibri" pitchFamily="34" charset="0"/>
            </a:endParaRPr>
          </a:p>
        </p:txBody>
      </p:sp>
      <p:sp>
        <p:nvSpPr>
          <p:cNvPr id="10" name="Subtitle 9"/>
          <p:cNvSpPr>
            <a:spLocks noGrp="1"/>
          </p:cNvSpPr>
          <p:nvPr>
            <p:ph type="subTitle" idx="1"/>
          </p:nvPr>
        </p:nvSpPr>
        <p:spPr>
          <a:xfrm>
            <a:off x="2362200" y="6065764"/>
            <a:ext cx="6705600" cy="350763"/>
          </a:xfrm>
        </p:spPr>
        <p:txBody>
          <a:bodyPr>
            <a:normAutofit/>
          </a:bodyPr>
          <a:lstStyle/>
          <a:p>
            <a:pPr algn="ctr"/>
            <a:r>
              <a:rPr lang="en-US" sz="1200" dirty="0" smtClean="0"/>
              <a:t>Construction Management  |  Dr. David Riley  |  Germantown, Maryland  |  April 15, 2008</a:t>
            </a:r>
            <a:endParaRPr lang="en-US" sz="1200" dirty="0"/>
          </a:p>
        </p:txBody>
      </p:sp>
      <p:pic>
        <p:nvPicPr>
          <p:cNvPr id="12" name="Picture 11" descr="ext. rendering.JPG"/>
          <p:cNvPicPr>
            <a:picLocks noChangeAspect="1"/>
          </p:cNvPicPr>
          <p:nvPr/>
        </p:nvPicPr>
        <p:blipFill>
          <a:blip r:embed="rId2" cstate="print"/>
          <a:stretch>
            <a:fillRect/>
          </a:stretch>
        </p:blipFill>
        <p:spPr>
          <a:xfrm>
            <a:off x="7162802" y="304801"/>
            <a:ext cx="1934489" cy="1006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381000" y="2480608"/>
            <a:ext cx="8382000" cy="1938992"/>
          </a:xfrm>
          <a:prstGeom prst="rect">
            <a:avLst/>
          </a:prstGeom>
          <a:noFill/>
        </p:spPr>
        <p:txBody>
          <a:bodyPr wrap="square" rtlCol="0">
            <a:spAutoFit/>
          </a:bodyPr>
          <a:lstStyle/>
          <a:p>
            <a:pPr algn="ctr">
              <a:lnSpc>
                <a:spcPct val="150000"/>
              </a:lnSpc>
            </a:pPr>
            <a:r>
              <a:rPr lang="en-US" sz="3000" dirty="0" smtClean="0">
                <a:solidFill>
                  <a:schemeClr val="tx1">
                    <a:lumMod val="65000"/>
                    <a:lumOff val="35000"/>
                  </a:schemeClr>
                </a:solidFill>
                <a:latin typeface="Calibri" pitchFamily="34" charset="0"/>
              </a:rPr>
              <a:t>Critical Research</a:t>
            </a:r>
          </a:p>
          <a:p>
            <a:pPr algn="ctr">
              <a:lnSpc>
                <a:spcPct val="150000"/>
              </a:lnSpc>
            </a:pPr>
            <a:r>
              <a:rPr lang="en-US" sz="3000" dirty="0" smtClean="0">
                <a:solidFill>
                  <a:schemeClr val="tx1">
                    <a:lumMod val="65000"/>
                    <a:lumOff val="35000"/>
                  </a:schemeClr>
                </a:solidFill>
                <a:latin typeface="Calibri" pitchFamily="34" charset="0"/>
              </a:rPr>
              <a:t>LEED Guide for Trade Contractors</a:t>
            </a:r>
          </a:p>
          <a:p>
            <a:pPr marL="0" lvl="2" algn="ctr">
              <a:buClr>
                <a:schemeClr val="accent2"/>
              </a:buClr>
            </a:pPr>
            <a:endParaRPr lang="en-US" sz="3000" dirty="0" smtClean="0">
              <a:solidFill>
                <a:schemeClr val="tx1">
                  <a:lumMod val="65000"/>
                  <a:lumOff val="35000"/>
                </a:schemeClr>
              </a:solidFill>
              <a:latin typeface="Calibri" pitchFamily="34" charset="0"/>
            </a:endParaRPr>
          </a:p>
        </p:txBody>
      </p:sp>
      <p:sp>
        <p:nvSpPr>
          <p:cNvPr id="15" name="Subtitle 9"/>
          <p:cNvSpPr txBox="1">
            <a:spLocks/>
          </p:cNvSpPr>
          <p:nvPr/>
        </p:nvSpPr>
        <p:spPr>
          <a:xfrm>
            <a:off x="2362200" y="5715000"/>
            <a:ext cx="3352800" cy="350763"/>
          </a:xfrm>
          <a:prstGeom prst="rect">
            <a:avLst/>
          </a:prstGeom>
        </p:spPr>
        <p:txBody>
          <a:bodyPr vert="horz" numCol="1" anchor="ctr">
            <a:normAutofit fontScale="62500" lnSpcReduction="20000"/>
          </a:bodyPr>
          <a:lstStyle/>
          <a:p>
            <a:pPr marL="0" marR="0" lvl="0" indent="0"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1" i="0" u="none" strike="noStrike" kern="1200" cap="none" spc="0" normalizeH="0" baseline="0" noProof="0" dirty="0" smtClean="0">
                <a:ln>
                  <a:noFill/>
                </a:ln>
                <a:solidFill>
                  <a:srgbClr val="FFFFFF"/>
                </a:solidFill>
                <a:effectLst/>
                <a:uLnTx/>
                <a:uFillTx/>
                <a:latin typeface="+mn-lt"/>
                <a:ea typeface="+mn-ea"/>
                <a:cs typeface="+mn-cs"/>
              </a:rPr>
              <a:t>M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e s t o n e    B u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d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n g   </a:t>
            </a:r>
            <a:r>
              <a:rPr kumimoji="0" lang="en-US" sz="2600" b="1" i="0" u="none" strike="noStrike" kern="1200" cap="none" spc="0" normalizeH="0" noProof="0" dirty="0" smtClean="0">
                <a:ln>
                  <a:noFill/>
                </a:ln>
                <a:solidFill>
                  <a:srgbClr val="FFFFFF"/>
                </a:solidFill>
                <a:effectLst/>
                <a:uLnTx/>
                <a:uFillTx/>
                <a:latin typeface="+mn-lt"/>
                <a:ea typeface="+mn-ea"/>
                <a:cs typeface="+mn-cs"/>
              </a:rPr>
              <a:t> # 4</a:t>
            </a:r>
            <a:endParaRPr kumimoji="0" lang="en-US" sz="2600" b="1" i="0" u="none" strike="noStrike" kern="1200" cap="none" spc="0" normalizeH="0" baseline="0" noProof="0" dirty="0">
              <a:ln>
                <a:noFill/>
              </a:ln>
              <a:solidFill>
                <a:srgbClr val="FFFFFF"/>
              </a:solidFill>
              <a:effectLst/>
              <a:uLnTx/>
              <a:uFillTx/>
              <a:latin typeface="+mn-lt"/>
              <a:ea typeface="+mn-ea"/>
              <a:cs typeface="+mn-cs"/>
            </a:endParaRPr>
          </a:p>
        </p:txBody>
      </p:sp>
      <p:sp>
        <p:nvSpPr>
          <p:cNvPr id="16" name="Subtitle 9"/>
          <p:cNvSpPr txBox="1">
            <a:spLocks/>
          </p:cNvSpPr>
          <p:nvPr/>
        </p:nvSpPr>
        <p:spPr>
          <a:xfrm>
            <a:off x="5791200" y="5715000"/>
            <a:ext cx="3352800" cy="350763"/>
          </a:xfrm>
          <a:prstGeom prst="rect">
            <a:avLst/>
          </a:prstGeom>
        </p:spPr>
        <p:txBody>
          <a:bodyPr vert="horz" numCol="1" anchor="ctr">
            <a:normAutofit/>
          </a:bodyPr>
          <a:lstStyle/>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1600" b="1" i="0" u="none" strike="noStrike" kern="1200" cap="none" spc="0" normalizeH="0" baseline="0" noProof="0" dirty="0" smtClean="0">
                <a:ln>
                  <a:noFill/>
                </a:ln>
                <a:solidFill>
                  <a:srgbClr val="FFFFFF"/>
                </a:solidFill>
                <a:effectLst/>
                <a:uLnTx/>
                <a:uFillTx/>
                <a:latin typeface="+mn-lt"/>
                <a:ea typeface="+mn-ea"/>
                <a:cs typeface="+mn-cs"/>
              </a:rPr>
              <a:t>K r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s t e n    M    H l o p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c k</a:t>
            </a:r>
            <a:endParaRPr kumimoji="0" lang="en-US" sz="1600" b="1" i="0" u="none" strike="noStrike" kern="1200" cap="none" spc="0" normalizeH="0" baseline="0" noProof="0" dirty="0">
              <a:ln>
                <a:noFill/>
              </a:ln>
              <a:solidFill>
                <a:srgbClr val="FFFFFF"/>
              </a:solidFill>
              <a:effectLst/>
              <a:uLnTx/>
              <a:uFillTx/>
              <a:latin typeface="+mn-lt"/>
              <a:ea typeface="+mn-ea"/>
              <a:cs typeface="+mn-cs"/>
            </a:endParaRPr>
          </a:p>
        </p:txBody>
      </p:sp>
      <p:cxnSp>
        <p:nvCxnSpPr>
          <p:cNvPr id="20" name="Straight Connector 19"/>
          <p:cNvCxnSpPr/>
          <p:nvPr/>
        </p:nvCxnSpPr>
        <p:spPr>
          <a:xfrm rot="10800000">
            <a:off x="3695700" y="1066802"/>
            <a:ext cx="3390904" cy="1588"/>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2"/>
          </p:cNvCxnSpPr>
          <p:nvPr/>
        </p:nvCxnSpPr>
        <p:spPr>
          <a:xfrm rot="5400000" flipH="1">
            <a:off x="1847056" y="-705643"/>
            <a:ext cx="1589" cy="36957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8"/>
          <p:cNvSpPr txBox="1">
            <a:spLocks/>
          </p:cNvSpPr>
          <p:nvPr/>
        </p:nvSpPr>
        <p:spPr>
          <a:xfrm>
            <a:off x="304800" y="990600"/>
            <a:ext cx="6781800" cy="381000"/>
          </a:xfrm>
          <a:prstGeom prst="rect">
            <a:avLst/>
          </a:prstGeom>
        </p:spPr>
        <p:txBody>
          <a:bodyPr vert="horz"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all" spc="0" normalizeH="0" baseline="0" noProof="0" dirty="0" smtClean="0">
                <a:ln>
                  <a:noFill/>
                </a:ln>
                <a:solidFill>
                  <a:schemeClr val="tx2"/>
                </a:solidFill>
                <a:effectLst/>
                <a:uLnTx/>
                <a:uFillTx/>
                <a:latin typeface="Calibri" pitchFamily="34" charset="0"/>
                <a:ea typeface="+mj-ea"/>
                <a:cs typeface="+mj-cs"/>
              </a:rPr>
              <a:t>LEED Guide for trade Contractors</a:t>
            </a:r>
            <a:endParaRPr kumimoji="0" lang="en-US" sz="1600" b="0" i="0" u="none" strike="noStrike" kern="1200" cap="all" spc="0" normalizeH="0" baseline="0" noProof="0" dirty="0">
              <a:ln>
                <a:noFill/>
              </a:ln>
              <a:solidFill>
                <a:schemeClr val="tx2"/>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0" y="5593080"/>
            <a:ext cx="9144000" cy="960120"/>
            <a:chOff x="0" y="2621280"/>
            <a:chExt cx="9144000" cy="960120"/>
          </a:xfrm>
        </p:grpSpPr>
        <p:sp>
          <p:nvSpPr>
            <p:cNvPr id="17" name="Rectangle 16"/>
            <p:cNvSpPr/>
            <p:nvPr/>
          </p:nvSpPr>
          <p:spPr>
            <a:xfrm>
              <a:off x="0" y="2621280"/>
              <a:ext cx="9144000" cy="96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2743200"/>
              <a:ext cx="220980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362200" y="2743200"/>
              <a:ext cx="6781800"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304800" y="533400"/>
            <a:ext cx="6781800" cy="609600"/>
          </a:xfrm>
        </p:spPr>
        <p:txBody>
          <a:bodyPr>
            <a:normAutofit/>
          </a:bodyPr>
          <a:lstStyle/>
          <a:p>
            <a:r>
              <a:rPr lang="en-US" sz="3200" dirty="0" smtClean="0">
                <a:latin typeface="Calibri" pitchFamily="34" charset="0"/>
              </a:rPr>
              <a:t>R e s e a r c h</a:t>
            </a:r>
            <a:endParaRPr lang="en-US" sz="3200" dirty="0">
              <a:latin typeface="Calibri" pitchFamily="34" charset="0"/>
            </a:endParaRPr>
          </a:p>
        </p:txBody>
      </p:sp>
      <p:sp>
        <p:nvSpPr>
          <p:cNvPr id="10" name="Subtitle 9"/>
          <p:cNvSpPr>
            <a:spLocks noGrp="1"/>
          </p:cNvSpPr>
          <p:nvPr>
            <p:ph type="subTitle" idx="1"/>
          </p:nvPr>
        </p:nvSpPr>
        <p:spPr>
          <a:xfrm>
            <a:off x="2362200" y="6065764"/>
            <a:ext cx="6705600" cy="350763"/>
          </a:xfrm>
        </p:spPr>
        <p:txBody>
          <a:bodyPr>
            <a:normAutofit/>
          </a:bodyPr>
          <a:lstStyle/>
          <a:p>
            <a:pPr algn="ctr"/>
            <a:r>
              <a:rPr lang="en-US" sz="1200" dirty="0" smtClean="0"/>
              <a:t>Construction Management  |  Dr. David Riley  |  Germantown, Maryland  |  April 15, 2008</a:t>
            </a:r>
            <a:endParaRPr lang="en-US" sz="1200" dirty="0"/>
          </a:p>
        </p:txBody>
      </p:sp>
      <p:pic>
        <p:nvPicPr>
          <p:cNvPr id="12" name="Picture 11" descr="ext. rendering.JPG"/>
          <p:cNvPicPr>
            <a:picLocks noChangeAspect="1"/>
          </p:cNvPicPr>
          <p:nvPr/>
        </p:nvPicPr>
        <p:blipFill>
          <a:blip r:embed="rId2" cstate="print"/>
          <a:stretch>
            <a:fillRect/>
          </a:stretch>
        </p:blipFill>
        <p:spPr>
          <a:xfrm>
            <a:off x="7162802" y="304801"/>
            <a:ext cx="1934489" cy="1006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381000" y="1524002"/>
            <a:ext cx="8382000" cy="3877985"/>
          </a:xfrm>
          <a:prstGeom prst="rect">
            <a:avLst/>
          </a:prstGeom>
          <a:noFill/>
        </p:spPr>
        <p:txBody>
          <a:bodyPr wrap="square" rtlCol="0">
            <a:spAutoFit/>
          </a:bodyPr>
          <a:lstStyle/>
          <a:p>
            <a:pPr>
              <a:buClr>
                <a:schemeClr val="accent1"/>
              </a:buClr>
            </a:pPr>
            <a:r>
              <a:rPr lang="en-US" sz="2400" u="sng" dirty="0" smtClean="0">
                <a:solidFill>
                  <a:schemeClr val="tx1">
                    <a:lumMod val="65000"/>
                    <a:lumOff val="35000"/>
                  </a:schemeClr>
                </a:solidFill>
                <a:latin typeface="Calibri" pitchFamily="34" charset="0"/>
              </a:rPr>
              <a:t>Problem Statement</a:t>
            </a:r>
          </a:p>
          <a:p>
            <a:pPr lvl="2" indent="-228600">
              <a:buClr>
                <a:schemeClr val="accent1"/>
              </a:buClr>
              <a:buFont typeface="Arial" pitchFamily="34" charset="0"/>
              <a:buChar char="•"/>
            </a:pPr>
            <a:r>
              <a:rPr lang="en-US" sz="2200" dirty="0" smtClean="0">
                <a:solidFill>
                  <a:schemeClr val="tx1">
                    <a:lumMod val="65000"/>
                    <a:lumOff val="35000"/>
                  </a:schemeClr>
                </a:solidFill>
                <a:latin typeface="Calibri" pitchFamily="34" charset="0"/>
              </a:rPr>
              <a:t>All new construction must be LEED certified</a:t>
            </a:r>
            <a:endParaRPr lang="en-US" sz="2200" dirty="0" smtClean="0">
              <a:solidFill>
                <a:schemeClr val="tx1">
                  <a:lumMod val="65000"/>
                  <a:lumOff val="35000"/>
                </a:schemeClr>
              </a:solidFill>
              <a:latin typeface="Calibri" pitchFamily="34" charset="0"/>
            </a:endParaRPr>
          </a:p>
          <a:p>
            <a:pPr lvl="2" indent="-228600">
              <a:buClr>
                <a:schemeClr val="accent1"/>
              </a:buClr>
              <a:buFont typeface="Arial" pitchFamily="34" charset="0"/>
              <a:buChar char="•"/>
            </a:pPr>
            <a:r>
              <a:rPr lang="en-US" sz="2200" dirty="0" smtClean="0">
                <a:solidFill>
                  <a:schemeClr val="tx1">
                    <a:lumMod val="65000"/>
                    <a:lumOff val="35000"/>
                  </a:schemeClr>
                </a:solidFill>
                <a:latin typeface="Calibri" pitchFamily="34" charset="0"/>
              </a:rPr>
              <a:t>Lack </a:t>
            </a:r>
            <a:r>
              <a:rPr lang="en-US" sz="2200" dirty="0" smtClean="0">
                <a:solidFill>
                  <a:schemeClr val="tx1">
                    <a:lumMod val="65000"/>
                    <a:lumOff val="35000"/>
                  </a:schemeClr>
                </a:solidFill>
                <a:latin typeface="Calibri" pitchFamily="34" charset="0"/>
              </a:rPr>
              <a:t>of knowledge with trade contractors</a:t>
            </a:r>
          </a:p>
          <a:p>
            <a:pPr lvl="2" indent="-228600">
              <a:buClr>
                <a:schemeClr val="accent1"/>
              </a:buClr>
              <a:buFont typeface="Arial" pitchFamily="34" charset="0"/>
              <a:buChar char="•"/>
            </a:pPr>
            <a:r>
              <a:rPr lang="en-US" sz="2200" dirty="0" smtClean="0">
                <a:solidFill>
                  <a:schemeClr val="tx1">
                    <a:lumMod val="65000"/>
                    <a:lumOff val="35000"/>
                  </a:schemeClr>
                </a:solidFill>
                <a:latin typeface="Calibri" pitchFamily="34" charset="0"/>
              </a:rPr>
              <a:t>Unable to fulfill LEED requirements</a:t>
            </a:r>
          </a:p>
          <a:p>
            <a:pPr lvl="2" indent="-228600">
              <a:buClr>
                <a:schemeClr val="accent1"/>
              </a:buClr>
              <a:buFont typeface="Arial" pitchFamily="34" charset="0"/>
              <a:buChar char="•"/>
            </a:pPr>
            <a:endParaRPr lang="en-US" sz="2200" dirty="0" smtClean="0">
              <a:solidFill>
                <a:schemeClr val="tx1">
                  <a:lumMod val="65000"/>
                  <a:lumOff val="35000"/>
                </a:schemeClr>
              </a:solidFill>
              <a:latin typeface="Calibri" pitchFamily="34" charset="0"/>
            </a:endParaRPr>
          </a:p>
          <a:p>
            <a:pPr marL="0" lvl="2">
              <a:buClr>
                <a:schemeClr val="accent1"/>
              </a:buClr>
            </a:pPr>
            <a:r>
              <a:rPr lang="en-US" sz="2400" u="sng" dirty="0" smtClean="0">
                <a:solidFill>
                  <a:schemeClr val="tx1">
                    <a:lumMod val="65000"/>
                    <a:lumOff val="35000"/>
                  </a:schemeClr>
                </a:solidFill>
                <a:latin typeface="Calibri" pitchFamily="34" charset="0"/>
              </a:rPr>
              <a:t>Goal</a:t>
            </a:r>
          </a:p>
          <a:p>
            <a:pPr lvl="2" indent="-228600">
              <a:buClr>
                <a:schemeClr val="accent1"/>
              </a:buClr>
              <a:buFont typeface="Arial" pitchFamily="34" charset="0"/>
              <a:buChar char="•"/>
            </a:pPr>
            <a:r>
              <a:rPr lang="en-US" sz="2200" dirty="0" smtClean="0">
                <a:solidFill>
                  <a:schemeClr val="tx1">
                    <a:lumMod val="65000"/>
                    <a:lumOff val="35000"/>
                  </a:schemeClr>
                </a:solidFill>
                <a:latin typeface="Calibri" pitchFamily="34" charset="0"/>
              </a:rPr>
              <a:t>First </a:t>
            </a:r>
            <a:r>
              <a:rPr lang="en-US" sz="2200" dirty="0" smtClean="0">
                <a:solidFill>
                  <a:schemeClr val="tx1">
                    <a:lumMod val="65000"/>
                    <a:lumOff val="35000"/>
                  </a:schemeClr>
                </a:solidFill>
                <a:latin typeface="Calibri" pitchFamily="34" charset="0"/>
              </a:rPr>
              <a:t>time users </a:t>
            </a:r>
          </a:p>
          <a:p>
            <a:pPr lvl="2" indent="-228600">
              <a:buClr>
                <a:schemeClr val="accent1"/>
              </a:buClr>
              <a:buFont typeface="Arial" pitchFamily="34" charset="0"/>
              <a:buChar char="•"/>
            </a:pPr>
            <a:r>
              <a:rPr lang="en-US" sz="2200" dirty="0" smtClean="0">
                <a:solidFill>
                  <a:schemeClr val="tx1">
                    <a:lumMod val="65000"/>
                    <a:lumOff val="35000"/>
                  </a:schemeClr>
                </a:solidFill>
                <a:latin typeface="Calibri" pitchFamily="34" charset="0"/>
              </a:rPr>
              <a:t>MR 2, MR 4, MR 5</a:t>
            </a:r>
          </a:p>
          <a:p>
            <a:pPr lvl="2" indent="-228600">
              <a:buClr>
                <a:schemeClr val="accent1"/>
              </a:buClr>
              <a:buFont typeface="Arial" pitchFamily="34" charset="0"/>
              <a:buChar char="•"/>
            </a:pPr>
            <a:r>
              <a:rPr lang="en-US" sz="2200" dirty="0" smtClean="0">
                <a:solidFill>
                  <a:schemeClr val="tx1">
                    <a:lumMod val="65000"/>
                    <a:lumOff val="35000"/>
                  </a:schemeClr>
                </a:solidFill>
                <a:latin typeface="Calibri" pitchFamily="34" charset="0"/>
              </a:rPr>
              <a:t>Information Pamphlet</a:t>
            </a:r>
          </a:p>
          <a:p>
            <a:pPr lvl="2" indent="-228600">
              <a:buClr>
                <a:schemeClr val="accent1"/>
              </a:buClr>
              <a:buFont typeface="Arial" pitchFamily="34" charset="0"/>
              <a:buChar char="•"/>
            </a:pPr>
            <a:r>
              <a:rPr lang="en-US" sz="2200" dirty="0" smtClean="0">
                <a:solidFill>
                  <a:schemeClr val="tx1">
                    <a:lumMod val="65000"/>
                    <a:lumOff val="35000"/>
                  </a:schemeClr>
                </a:solidFill>
                <a:latin typeface="Calibri" pitchFamily="34" charset="0"/>
              </a:rPr>
              <a:t>LEED Guide for Trade Contractors</a:t>
            </a:r>
          </a:p>
          <a:p>
            <a:pPr marL="0" lvl="2">
              <a:buClr>
                <a:schemeClr val="accent1"/>
              </a:buClr>
            </a:pPr>
            <a:endParaRPr lang="en-US" sz="2200" dirty="0" smtClean="0">
              <a:solidFill>
                <a:schemeClr val="tx1">
                  <a:lumMod val="65000"/>
                  <a:lumOff val="35000"/>
                </a:schemeClr>
              </a:solidFill>
              <a:latin typeface="Calibri" pitchFamily="34" charset="0"/>
            </a:endParaRPr>
          </a:p>
        </p:txBody>
      </p:sp>
      <p:sp>
        <p:nvSpPr>
          <p:cNvPr id="15" name="Subtitle 9"/>
          <p:cNvSpPr txBox="1">
            <a:spLocks/>
          </p:cNvSpPr>
          <p:nvPr/>
        </p:nvSpPr>
        <p:spPr>
          <a:xfrm>
            <a:off x="2362200" y="5715000"/>
            <a:ext cx="3352800" cy="350763"/>
          </a:xfrm>
          <a:prstGeom prst="rect">
            <a:avLst/>
          </a:prstGeom>
        </p:spPr>
        <p:txBody>
          <a:bodyPr vert="horz" numCol="1" anchor="ctr">
            <a:normAutofit fontScale="62500" lnSpcReduction="20000"/>
          </a:bodyPr>
          <a:lstStyle/>
          <a:p>
            <a:pPr marL="0" marR="0" lvl="0" indent="0"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1" i="0" u="none" strike="noStrike" kern="1200" cap="none" spc="0" normalizeH="0" baseline="0" noProof="0" dirty="0" smtClean="0">
                <a:ln>
                  <a:noFill/>
                </a:ln>
                <a:solidFill>
                  <a:srgbClr val="FFFFFF"/>
                </a:solidFill>
                <a:effectLst/>
                <a:uLnTx/>
                <a:uFillTx/>
                <a:latin typeface="+mn-lt"/>
                <a:ea typeface="+mn-ea"/>
                <a:cs typeface="+mn-cs"/>
              </a:rPr>
              <a:t>M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e s t o n e    B u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d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n g   </a:t>
            </a:r>
            <a:r>
              <a:rPr kumimoji="0" lang="en-US" sz="2600" b="1" i="0" u="none" strike="noStrike" kern="1200" cap="none" spc="0" normalizeH="0" noProof="0" dirty="0" smtClean="0">
                <a:ln>
                  <a:noFill/>
                </a:ln>
                <a:solidFill>
                  <a:srgbClr val="FFFFFF"/>
                </a:solidFill>
                <a:effectLst/>
                <a:uLnTx/>
                <a:uFillTx/>
                <a:latin typeface="+mn-lt"/>
                <a:ea typeface="+mn-ea"/>
                <a:cs typeface="+mn-cs"/>
              </a:rPr>
              <a:t> # 4</a:t>
            </a:r>
            <a:endParaRPr kumimoji="0" lang="en-US" sz="2600" b="1" i="0" u="none" strike="noStrike" kern="1200" cap="none" spc="0" normalizeH="0" baseline="0" noProof="0" dirty="0">
              <a:ln>
                <a:noFill/>
              </a:ln>
              <a:solidFill>
                <a:srgbClr val="FFFFFF"/>
              </a:solidFill>
              <a:effectLst/>
              <a:uLnTx/>
              <a:uFillTx/>
              <a:latin typeface="+mn-lt"/>
              <a:ea typeface="+mn-ea"/>
              <a:cs typeface="+mn-cs"/>
            </a:endParaRPr>
          </a:p>
        </p:txBody>
      </p:sp>
      <p:sp>
        <p:nvSpPr>
          <p:cNvPr id="16" name="Subtitle 9"/>
          <p:cNvSpPr txBox="1">
            <a:spLocks/>
          </p:cNvSpPr>
          <p:nvPr/>
        </p:nvSpPr>
        <p:spPr>
          <a:xfrm>
            <a:off x="5791200" y="5715000"/>
            <a:ext cx="3352800" cy="350763"/>
          </a:xfrm>
          <a:prstGeom prst="rect">
            <a:avLst/>
          </a:prstGeom>
        </p:spPr>
        <p:txBody>
          <a:bodyPr vert="horz" numCol="1" anchor="ctr">
            <a:normAutofit/>
          </a:bodyPr>
          <a:lstStyle/>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1600" b="1" i="0" u="none" strike="noStrike" kern="1200" cap="none" spc="0" normalizeH="0" baseline="0" noProof="0" dirty="0" smtClean="0">
                <a:ln>
                  <a:noFill/>
                </a:ln>
                <a:solidFill>
                  <a:srgbClr val="FFFFFF"/>
                </a:solidFill>
                <a:effectLst/>
                <a:uLnTx/>
                <a:uFillTx/>
                <a:latin typeface="+mn-lt"/>
                <a:ea typeface="+mn-ea"/>
                <a:cs typeface="+mn-cs"/>
              </a:rPr>
              <a:t>K r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s t e n    M    H l o p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c k</a:t>
            </a:r>
            <a:endParaRPr kumimoji="0" lang="en-US" sz="1600" b="1" i="0" u="none" strike="noStrike" kern="1200" cap="none" spc="0" normalizeH="0" baseline="0" noProof="0" dirty="0">
              <a:ln>
                <a:noFill/>
              </a:ln>
              <a:solidFill>
                <a:srgbClr val="FFFFFF"/>
              </a:solidFill>
              <a:effectLst/>
              <a:uLnTx/>
              <a:uFillTx/>
              <a:latin typeface="+mn-lt"/>
              <a:ea typeface="+mn-ea"/>
              <a:cs typeface="+mn-cs"/>
            </a:endParaRPr>
          </a:p>
        </p:txBody>
      </p:sp>
      <p:cxnSp>
        <p:nvCxnSpPr>
          <p:cNvPr id="20" name="Straight Connector 19"/>
          <p:cNvCxnSpPr/>
          <p:nvPr/>
        </p:nvCxnSpPr>
        <p:spPr>
          <a:xfrm rot="10800000">
            <a:off x="3695700" y="1066802"/>
            <a:ext cx="3390904" cy="1588"/>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2"/>
          </p:cNvCxnSpPr>
          <p:nvPr/>
        </p:nvCxnSpPr>
        <p:spPr>
          <a:xfrm rot="5400000" flipH="1">
            <a:off x="1847056" y="-705643"/>
            <a:ext cx="1589" cy="36957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8"/>
          <p:cNvSpPr txBox="1">
            <a:spLocks/>
          </p:cNvSpPr>
          <p:nvPr/>
        </p:nvSpPr>
        <p:spPr>
          <a:xfrm>
            <a:off x="304800" y="990600"/>
            <a:ext cx="6781800" cy="381000"/>
          </a:xfrm>
          <a:prstGeom prst="rect">
            <a:avLst/>
          </a:prstGeom>
        </p:spPr>
        <p:txBody>
          <a:bodyPr vert="horz"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all" spc="0" normalizeH="0" baseline="0" noProof="0" dirty="0" smtClean="0">
                <a:ln>
                  <a:noFill/>
                </a:ln>
                <a:solidFill>
                  <a:schemeClr val="tx2"/>
                </a:solidFill>
                <a:effectLst/>
                <a:uLnTx/>
                <a:uFillTx/>
                <a:latin typeface="Calibri" pitchFamily="34" charset="0"/>
                <a:ea typeface="+mj-ea"/>
                <a:cs typeface="+mj-cs"/>
              </a:rPr>
              <a:t>LEED Guide for trade Contractors</a:t>
            </a:r>
            <a:endParaRPr kumimoji="0" lang="en-US" sz="1600" b="0" i="0" u="none" strike="noStrike" kern="1200" cap="all" spc="0" normalizeH="0" baseline="0" noProof="0" dirty="0">
              <a:ln>
                <a:noFill/>
              </a:ln>
              <a:solidFill>
                <a:schemeClr val="tx2"/>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0" y="5593080"/>
            <a:ext cx="9144000" cy="960120"/>
            <a:chOff x="0" y="2621280"/>
            <a:chExt cx="9144000" cy="960120"/>
          </a:xfrm>
        </p:grpSpPr>
        <p:sp>
          <p:nvSpPr>
            <p:cNvPr id="17" name="Rectangle 16"/>
            <p:cNvSpPr/>
            <p:nvPr/>
          </p:nvSpPr>
          <p:spPr>
            <a:xfrm>
              <a:off x="0" y="2621280"/>
              <a:ext cx="9144000" cy="96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2743200"/>
              <a:ext cx="220980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362200" y="2743200"/>
              <a:ext cx="6781800"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304800" y="533400"/>
            <a:ext cx="6781800" cy="609600"/>
          </a:xfrm>
        </p:spPr>
        <p:txBody>
          <a:bodyPr>
            <a:normAutofit/>
          </a:bodyPr>
          <a:lstStyle/>
          <a:p>
            <a:r>
              <a:rPr lang="en-US" sz="3200" dirty="0" smtClean="0">
                <a:latin typeface="Calibri" pitchFamily="34" charset="0"/>
              </a:rPr>
              <a:t>R e s e a r c h</a:t>
            </a:r>
            <a:endParaRPr lang="en-US" sz="3200" dirty="0">
              <a:latin typeface="Calibri" pitchFamily="34" charset="0"/>
            </a:endParaRPr>
          </a:p>
        </p:txBody>
      </p:sp>
      <p:sp>
        <p:nvSpPr>
          <p:cNvPr id="10" name="Subtitle 9"/>
          <p:cNvSpPr>
            <a:spLocks noGrp="1"/>
          </p:cNvSpPr>
          <p:nvPr>
            <p:ph type="subTitle" idx="1"/>
          </p:nvPr>
        </p:nvSpPr>
        <p:spPr>
          <a:xfrm>
            <a:off x="2362200" y="6065764"/>
            <a:ext cx="6705600" cy="350763"/>
          </a:xfrm>
        </p:spPr>
        <p:txBody>
          <a:bodyPr>
            <a:normAutofit/>
          </a:bodyPr>
          <a:lstStyle/>
          <a:p>
            <a:pPr algn="ctr"/>
            <a:r>
              <a:rPr lang="en-US" sz="1200" dirty="0" smtClean="0"/>
              <a:t>Construction Management  |  Dr. David Riley  |  Germantown, Maryland  |  April 15, 2008</a:t>
            </a:r>
            <a:endParaRPr lang="en-US" sz="1200" dirty="0"/>
          </a:p>
        </p:txBody>
      </p:sp>
      <p:pic>
        <p:nvPicPr>
          <p:cNvPr id="12" name="Picture 11" descr="ext. rendering.JPG"/>
          <p:cNvPicPr>
            <a:picLocks noChangeAspect="1"/>
          </p:cNvPicPr>
          <p:nvPr/>
        </p:nvPicPr>
        <p:blipFill>
          <a:blip r:embed="rId2" cstate="print"/>
          <a:stretch>
            <a:fillRect/>
          </a:stretch>
        </p:blipFill>
        <p:spPr>
          <a:xfrm>
            <a:off x="7162802" y="304801"/>
            <a:ext cx="1934489" cy="1006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381000" y="1524002"/>
            <a:ext cx="8382000" cy="3693319"/>
          </a:xfrm>
          <a:prstGeom prst="rect">
            <a:avLst/>
          </a:prstGeom>
          <a:noFill/>
        </p:spPr>
        <p:txBody>
          <a:bodyPr wrap="square" rtlCol="0">
            <a:spAutoFit/>
          </a:bodyPr>
          <a:lstStyle/>
          <a:p>
            <a:pPr>
              <a:lnSpc>
                <a:spcPct val="150000"/>
              </a:lnSpc>
              <a:buClr>
                <a:schemeClr val="accent2"/>
              </a:buClr>
            </a:pPr>
            <a:r>
              <a:rPr lang="en-US" sz="2400" u="sng" dirty="0" smtClean="0">
                <a:solidFill>
                  <a:schemeClr val="tx1">
                    <a:lumMod val="65000"/>
                    <a:lumOff val="35000"/>
                  </a:schemeClr>
                </a:solidFill>
                <a:latin typeface="Calibri" pitchFamily="34" charset="0"/>
              </a:rPr>
              <a:t>Procedure</a:t>
            </a:r>
          </a:p>
          <a:p>
            <a:pPr marL="914400" indent="-228600">
              <a:lnSpc>
                <a:spcPct val="150000"/>
              </a:lnSpc>
              <a:buClr>
                <a:schemeClr val="accent1"/>
              </a:buClr>
              <a:buFont typeface="Arial" pitchFamily="34" charset="0"/>
              <a:buChar char="•"/>
            </a:pPr>
            <a:r>
              <a:rPr lang="en-US" sz="2200" dirty="0" smtClean="0">
                <a:solidFill>
                  <a:schemeClr val="tx1">
                    <a:lumMod val="65000"/>
                    <a:lumOff val="35000"/>
                  </a:schemeClr>
                </a:solidFill>
                <a:latin typeface="Calibri" pitchFamily="34" charset="0"/>
              </a:rPr>
              <a:t> Create a survey</a:t>
            </a:r>
          </a:p>
          <a:p>
            <a:pPr marL="914400" indent="-228600">
              <a:lnSpc>
                <a:spcPct val="150000"/>
              </a:lnSpc>
              <a:buClr>
                <a:schemeClr val="accent1"/>
              </a:buClr>
              <a:buFont typeface="Arial" pitchFamily="34" charset="0"/>
              <a:buChar char="•"/>
            </a:pPr>
            <a:r>
              <a:rPr lang="en-US" sz="2200" dirty="0" smtClean="0">
                <a:solidFill>
                  <a:schemeClr val="tx1">
                    <a:lumMod val="65000"/>
                    <a:lumOff val="35000"/>
                  </a:schemeClr>
                </a:solidFill>
                <a:latin typeface="Calibri" pitchFamily="34" charset="0"/>
              </a:rPr>
              <a:t>Develop LEED Information Pamphlet</a:t>
            </a:r>
          </a:p>
          <a:p>
            <a:pPr marL="914400" indent="-228600">
              <a:lnSpc>
                <a:spcPct val="150000"/>
              </a:lnSpc>
              <a:buClr>
                <a:schemeClr val="accent1"/>
              </a:buClr>
              <a:buFont typeface="Arial" pitchFamily="34" charset="0"/>
              <a:buChar char="•"/>
            </a:pPr>
            <a:r>
              <a:rPr lang="en-US" sz="2200" dirty="0" smtClean="0">
                <a:solidFill>
                  <a:schemeClr val="tx1">
                    <a:lumMod val="65000"/>
                    <a:lumOff val="35000"/>
                  </a:schemeClr>
                </a:solidFill>
                <a:latin typeface="Calibri" pitchFamily="34" charset="0"/>
              </a:rPr>
              <a:t>Develop LEED Guide for Trade Contractors</a:t>
            </a:r>
          </a:p>
          <a:p>
            <a:pPr marL="914400" indent="-228600">
              <a:lnSpc>
                <a:spcPct val="150000"/>
              </a:lnSpc>
              <a:buClr>
                <a:schemeClr val="accent1"/>
              </a:buClr>
              <a:buFont typeface="Arial" pitchFamily="34" charset="0"/>
              <a:buChar char="•"/>
            </a:pPr>
            <a:r>
              <a:rPr lang="en-US" sz="2200" dirty="0" smtClean="0">
                <a:solidFill>
                  <a:schemeClr val="tx1">
                    <a:lumMod val="65000"/>
                    <a:lumOff val="35000"/>
                  </a:schemeClr>
                </a:solidFill>
                <a:latin typeface="Calibri" pitchFamily="34" charset="0"/>
              </a:rPr>
              <a:t>Test pamphlet and guide</a:t>
            </a:r>
          </a:p>
          <a:p>
            <a:pPr marL="914400" indent="-228600">
              <a:lnSpc>
                <a:spcPct val="150000"/>
              </a:lnSpc>
              <a:buClr>
                <a:schemeClr val="accent1"/>
              </a:buClr>
              <a:buFont typeface="Arial" pitchFamily="34" charset="0"/>
              <a:buChar char="•"/>
            </a:pPr>
            <a:r>
              <a:rPr lang="en-US" sz="2200" dirty="0" smtClean="0">
                <a:solidFill>
                  <a:schemeClr val="tx1">
                    <a:lumMod val="65000"/>
                    <a:lumOff val="35000"/>
                  </a:schemeClr>
                </a:solidFill>
                <a:latin typeface="Calibri" pitchFamily="34" charset="0"/>
              </a:rPr>
              <a:t>Process survey results</a:t>
            </a:r>
          </a:p>
          <a:p>
            <a:pPr marL="914400" indent="-228600">
              <a:lnSpc>
                <a:spcPct val="150000"/>
              </a:lnSpc>
              <a:buClr>
                <a:schemeClr val="accent1"/>
              </a:buClr>
              <a:buFont typeface="Arial" pitchFamily="34" charset="0"/>
              <a:buChar char="•"/>
            </a:pPr>
            <a:r>
              <a:rPr lang="en-US" sz="2200" dirty="0" smtClean="0">
                <a:solidFill>
                  <a:schemeClr val="tx1">
                    <a:lumMod val="65000"/>
                    <a:lumOff val="35000"/>
                  </a:schemeClr>
                </a:solidFill>
                <a:latin typeface="Calibri" pitchFamily="34" charset="0"/>
              </a:rPr>
              <a:t>Make any necessary adjustments</a:t>
            </a:r>
            <a:endParaRPr lang="en-US" sz="2200" dirty="0">
              <a:solidFill>
                <a:schemeClr val="tx1">
                  <a:lumMod val="65000"/>
                  <a:lumOff val="35000"/>
                </a:schemeClr>
              </a:solidFill>
              <a:latin typeface="Calibri" pitchFamily="34" charset="0"/>
            </a:endParaRPr>
          </a:p>
        </p:txBody>
      </p:sp>
      <p:sp>
        <p:nvSpPr>
          <p:cNvPr id="15" name="Subtitle 9"/>
          <p:cNvSpPr txBox="1">
            <a:spLocks/>
          </p:cNvSpPr>
          <p:nvPr/>
        </p:nvSpPr>
        <p:spPr>
          <a:xfrm>
            <a:off x="2362200" y="5715000"/>
            <a:ext cx="3352800" cy="350763"/>
          </a:xfrm>
          <a:prstGeom prst="rect">
            <a:avLst/>
          </a:prstGeom>
        </p:spPr>
        <p:txBody>
          <a:bodyPr vert="horz" numCol="1" anchor="ctr">
            <a:normAutofit fontScale="62500" lnSpcReduction="20000"/>
          </a:bodyPr>
          <a:lstStyle/>
          <a:p>
            <a:pPr marL="0" marR="0" lvl="0" indent="0"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1" i="0" u="none" strike="noStrike" kern="1200" cap="none" spc="0" normalizeH="0" baseline="0" noProof="0" dirty="0" smtClean="0">
                <a:ln>
                  <a:noFill/>
                </a:ln>
                <a:solidFill>
                  <a:srgbClr val="FFFFFF"/>
                </a:solidFill>
                <a:effectLst/>
                <a:uLnTx/>
                <a:uFillTx/>
                <a:latin typeface="+mn-lt"/>
                <a:ea typeface="+mn-ea"/>
                <a:cs typeface="+mn-cs"/>
              </a:rPr>
              <a:t>M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e s t o n e    B u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d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n g   </a:t>
            </a:r>
            <a:r>
              <a:rPr kumimoji="0" lang="en-US" sz="2600" b="1" i="0" u="none" strike="noStrike" kern="1200" cap="none" spc="0" normalizeH="0" noProof="0" dirty="0" smtClean="0">
                <a:ln>
                  <a:noFill/>
                </a:ln>
                <a:solidFill>
                  <a:srgbClr val="FFFFFF"/>
                </a:solidFill>
                <a:effectLst/>
                <a:uLnTx/>
                <a:uFillTx/>
                <a:latin typeface="+mn-lt"/>
                <a:ea typeface="+mn-ea"/>
                <a:cs typeface="+mn-cs"/>
              </a:rPr>
              <a:t> # 4</a:t>
            </a:r>
            <a:endParaRPr kumimoji="0" lang="en-US" sz="2600" b="1" i="0" u="none" strike="noStrike" kern="1200" cap="none" spc="0" normalizeH="0" baseline="0" noProof="0" dirty="0">
              <a:ln>
                <a:noFill/>
              </a:ln>
              <a:solidFill>
                <a:srgbClr val="FFFFFF"/>
              </a:solidFill>
              <a:effectLst/>
              <a:uLnTx/>
              <a:uFillTx/>
              <a:latin typeface="+mn-lt"/>
              <a:ea typeface="+mn-ea"/>
              <a:cs typeface="+mn-cs"/>
            </a:endParaRPr>
          </a:p>
        </p:txBody>
      </p:sp>
      <p:sp>
        <p:nvSpPr>
          <p:cNvPr id="16" name="Subtitle 9"/>
          <p:cNvSpPr txBox="1">
            <a:spLocks/>
          </p:cNvSpPr>
          <p:nvPr/>
        </p:nvSpPr>
        <p:spPr>
          <a:xfrm>
            <a:off x="5791200" y="5715000"/>
            <a:ext cx="3352800" cy="350763"/>
          </a:xfrm>
          <a:prstGeom prst="rect">
            <a:avLst/>
          </a:prstGeom>
        </p:spPr>
        <p:txBody>
          <a:bodyPr vert="horz" numCol="1" anchor="ctr">
            <a:normAutofit/>
          </a:bodyPr>
          <a:lstStyle/>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1600" b="1" i="0" u="none" strike="noStrike" kern="1200" cap="none" spc="0" normalizeH="0" baseline="0" noProof="0" dirty="0" smtClean="0">
                <a:ln>
                  <a:noFill/>
                </a:ln>
                <a:solidFill>
                  <a:srgbClr val="FFFFFF"/>
                </a:solidFill>
                <a:effectLst/>
                <a:uLnTx/>
                <a:uFillTx/>
                <a:latin typeface="+mn-lt"/>
                <a:ea typeface="+mn-ea"/>
                <a:cs typeface="+mn-cs"/>
              </a:rPr>
              <a:t>K r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s t e n    M    H l o p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c k</a:t>
            </a:r>
            <a:endParaRPr kumimoji="0" lang="en-US" sz="1600" b="1" i="0" u="none" strike="noStrike" kern="1200" cap="none" spc="0" normalizeH="0" baseline="0" noProof="0" dirty="0">
              <a:ln>
                <a:noFill/>
              </a:ln>
              <a:solidFill>
                <a:srgbClr val="FFFFFF"/>
              </a:solidFill>
              <a:effectLst/>
              <a:uLnTx/>
              <a:uFillTx/>
              <a:latin typeface="+mn-lt"/>
              <a:ea typeface="+mn-ea"/>
              <a:cs typeface="+mn-cs"/>
            </a:endParaRPr>
          </a:p>
        </p:txBody>
      </p:sp>
      <p:cxnSp>
        <p:nvCxnSpPr>
          <p:cNvPr id="20" name="Straight Connector 19"/>
          <p:cNvCxnSpPr/>
          <p:nvPr/>
        </p:nvCxnSpPr>
        <p:spPr>
          <a:xfrm rot="10800000">
            <a:off x="3695700" y="1066802"/>
            <a:ext cx="3390904" cy="1588"/>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2"/>
          </p:cNvCxnSpPr>
          <p:nvPr/>
        </p:nvCxnSpPr>
        <p:spPr>
          <a:xfrm rot="5400000" flipH="1">
            <a:off x="1847056" y="-705643"/>
            <a:ext cx="1589" cy="36957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8"/>
          <p:cNvSpPr txBox="1">
            <a:spLocks/>
          </p:cNvSpPr>
          <p:nvPr/>
        </p:nvSpPr>
        <p:spPr>
          <a:xfrm>
            <a:off x="304800" y="990600"/>
            <a:ext cx="6781800" cy="381000"/>
          </a:xfrm>
          <a:prstGeom prst="rect">
            <a:avLst/>
          </a:prstGeom>
        </p:spPr>
        <p:txBody>
          <a:bodyPr vert="horz"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all" spc="0" normalizeH="0" baseline="0" noProof="0" dirty="0" smtClean="0">
                <a:ln>
                  <a:noFill/>
                </a:ln>
                <a:solidFill>
                  <a:schemeClr val="tx2"/>
                </a:solidFill>
                <a:effectLst/>
                <a:uLnTx/>
                <a:uFillTx/>
                <a:latin typeface="Calibri" pitchFamily="34" charset="0"/>
                <a:ea typeface="+mj-ea"/>
                <a:cs typeface="+mj-cs"/>
              </a:rPr>
              <a:t>LEED Guide for trade Contractors</a:t>
            </a:r>
            <a:endParaRPr kumimoji="0" lang="en-US" sz="1600" b="0" i="0" u="none" strike="noStrike" kern="1200" cap="all" spc="0" normalizeH="0" baseline="0" noProof="0" dirty="0">
              <a:ln>
                <a:noFill/>
              </a:ln>
              <a:solidFill>
                <a:schemeClr val="tx2"/>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2"/>
          <p:cNvGrpSpPr/>
          <p:nvPr/>
        </p:nvGrpSpPr>
        <p:grpSpPr>
          <a:xfrm>
            <a:off x="0" y="5593080"/>
            <a:ext cx="9144000" cy="960120"/>
            <a:chOff x="0" y="2621280"/>
            <a:chExt cx="9144000" cy="960120"/>
          </a:xfrm>
        </p:grpSpPr>
        <p:sp>
          <p:nvSpPr>
            <p:cNvPr id="17" name="Rectangle 16"/>
            <p:cNvSpPr/>
            <p:nvPr/>
          </p:nvSpPr>
          <p:spPr>
            <a:xfrm>
              <a:off x="0" y="2621280"/>
              <a:ext cx="9144000" cy="96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2743200"/>
              <a:ext cx="220980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362200" y="2743200"/>
              <a:ext cx="6781800"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8"/>
          <p:cNvSpPr>
            <a:spLocks noGrp="1"/>
          </p:cNvSpPr>
          <p:nvPr>
            <p:ph type="ctrTitle"/>
          </p:nvPr>
        </p:nvSpPr>
        <p:spPr>
          <a:xfrm>
            <a:off x="304800" y="533400"/>
            <a:ext cx="6781800" cy="609600"/>
          </a:xfrm>
        </p:spPr>
        <p:txBody>
          <a:bodyPr>
            <a:normAutofit/>
          </a:bodyPr>
          <a:lstStyle/>
          <a:p>
            <a:r>
              <a:rPr lang="en-US" sz="3200" dirty="0" smtClean="0">
                <a:latin typeface="Calibri" pitchFamily="34" charset="0"/>
              </a:rPr>
              <a:t>R e s e a r c h</a:t>
            </a:r>
            <a:endParaRPr lang="en-US" sz="3200" dirty="0">
              <a:latin typeface="Calibri" pitchFamily="34" charset="0"/>
            </a:endParaRPr>
          </a:p>
        </p:txBody>
      </p:sp>
      <p:sp>
        <p:nvSpPr>
          <p:cNvPr id="10" name="Subtitle 9"/>
          <p:cNvSpPr>
            <a:spLocks noGrp="1"/>
          </p:cNvSpPr>
          <p:nvPr>
            <p:ph type="subTitle" idx="1"/>
          </p:nvPr>
        </p:nvSpPr>
        <p:spPr>
          <a:xfrm>
            <a:off x="2362200" y="6065764"/>
            <a:ext cx="6705600" cy="350763"/>
          </a:xfrm>
        </p:spPr>
        <p:txBody>
          <a:bodyPr>
            <a:normAutofit/>
          </a:bodyPr>
          <a:lstStyle/>
          <a:p>
            <a:pPr algn="ctr"/>
            <a:r>
              <a:rPr lang="en-US" sz="1200" dirty="0" smtClean="0"/>
              <a:t>Construction Management  |  Dr. David Riley  |  Germantown, Maryland  |  April 15, 2008</a:t>
            </a:r>
            <a:endParaRPr lang="en-US" sz="1200" dirty="0"/>
          </a:p>
        </p:txBody>
      </p:sp>
      <p:pic>
        <p:nvPicPr>
          <p:cNvPr id="12" name="Picture 11" descr="ext. rendering.JPG"/>
          <p:cNvPicPr>
            <a:picLocks noChangeAspect="1"/>
          </p:cNvPicPr>
          <p:nvPr/>
        </p:nvPicPr>
        <p:blipFill>
          <a:blip r:embed="rId2" cstate="print"/>
          <a:stretch>
            <a:fillRect/>
          </a:stretch>
        </p:blipFill>
        <p:spPr>
          <a:xfrm>
            <a:off x="7162802" y="304801"/>
            <a:ext cx="1934489" cy="1006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381000" y="1524000"/>
            <a:ext cx="8382000" cy="4170372"/>
          </a:xfrm>
          <a:prstGeom prst="rect">
            <a:avLst/>
          </a:prstGeom>
          <a:noFill/>
        </p:spPr>
        <p:txBody>
          <a:bodyPr wrap="square" rtlCol="0">
            <a:spAutoFit/>
          </a:bodyPr>
          <a:lstStyle/>
          <a:p>
            <a:r>
              <a:rPr lang="en-US" sz="2200" u="sng" dirty="0" smtClean="0">
                <a:solidFill>
                  <a:schemeClr val="tx1">
                    <a:lumMod val="65000"/>
                    <a:lumOff val="35000"/>
                  </a:schemeClr>
                </a:solidFill>
                <a:latin typeface="Calibri" pitchFamily="34" charset="0"/>
              </a:rPr>
              <a:t>Problem Identification Survey</a:t>
            </a:r>
          </a:p>
          <a:p>
            <a:endParaRPr lang="en-US" sz="2200" u="sng" dirty="0" smtClean="0">
              <a:solidFill>
                <a:schemeClr val="tx1">
                  <a:lumMod val="65000"/>
                  <a:lumOff val="35000"/>
                </a:schemeClr>
              </a:solidFill>
              <a:latin typeface="Calibri" pitchFamily="34" charset="0"/>
            </a:endParaRPr>
          </a:p>
          <a:p>
            <a:r>
              <a:rPr lang="en-US" sz="2200" dirty="0" smtClean="0">
                <a:solidFill>
                  <a:schemeClr val="tx1">
                    <a:lumMod val="65000"/>
                    <a:lumOff val="35000"/>
                  </a:schemeClr>
                </a:solidFill>
                <a:latin typeface="Calibri" pitchFamily="34" charset="0"/>
              </a:rPr>
              <a:t>Do you feel that you have adequate knowledge of the LEED process?</a:t>
            </a:r>
          </a:p>
          <a:p>
            <a:r>
              <a:rPr lang="en-US" sz="2200" dirty="0" smtClean="0">
                <a:solidFill>
                  <a:schemeClr val="accent1"/>
                </a:solidFill>
                <a:latin typeface="Calibri" pitchFamily="34" charset="0"/>
              </a:rPr>
              <a:t>	</a:t>
            </a:r>
            <a:r>
              <a:rPr lang="en-US" sz="2200" dirty="0" smtClean="0">
                <a:solidFill>
                  <a:schemeClr val="accent2"/>
                </a:solidFill>
                <a:latin typeface="Calibri" pitchFamily="34" charset="0"/>
              </a:rPr>
              <a:t>No</a:t>
            </a:r>
          </a:p>
          <a:p>
            <a:r>
              <a:rPr lang="en-US" sz="2200" dirty="0" smtClean="0">
                <a:solidFill>
                  <a:schemeClr val="tx1">
                    <a:lumMod val="65000"/>
                    <a:lumOff val="35000"/>
                  </a:schemeClr>
                </a:solidFill>
                <a:latin typeface="Calibri" pitchFamily="34" charset="0"/>
              </a:rPr>
              <a:t>Do you feel that a LEED guide for trade contractors would be beneficial?</a:t>
            </a:r>
          </a:p>
          <a:p>
            <a:r>
              <a:rPr lang="en-US" sz="2200" dirty="0" smtClean="0">
                <a:solidFill>
                  <a:schemeClr val="accent1"/>
                </a:solidFill>
                <a:latin typeface="Calibri" pitchFamily="34" charset="0"/>
              </a:rPr>
              <a:t>	</a:t>
            </a:r>
            <a:r>
              <a:rPr lang="en-US" sz="2200" dirty="0" smtClean="0">
                <a:solidFill>
                  <a:schemeClr val="accent2"/>
                </a:solidFill>
                <a:latin typeface="Calibri" pitchFamily="34" charset="0"/>
              </a:rPr>
              <a:t>Yes</a:t>
            </a:r>
          </a:p>
          <a:p>
            <a:pPr>
              <a:lnSpc>
                <a:spcPct val="150000"/>
              </a:lnSpc>
            </a:pPr>
            <a:r>
              <a:rPr lang="en-US" sz="2200" dirty="0" smtClean="0">
                <a:solidFill>
                  <a:schemeClr val="tx1">
                    <a:lumMod val="65000"/>
                    <a:lumOff val="35000"/>
                  </a:schemeClr>
                </a:solidFill>
                <a:latin typeface="Calibri" pitchFamily="34" charset="0"/>
              </a:rPr>
              <a:t>Complications with LEED requirements for…</a:t>
            </a:r>
          </a:p>
          <a:p>
            <a:pPr lvl="1"/>
            <a:r>
              <a:rPr lang="en-US" sz="2200" dirty="0" smtClean="0">
                <a:solidFill>
                  <a:schemeClr val="tx1">
                    <a:lumMod val="65000"/>
                    <a:lumOff val="35000"/>
                  </a:schemeClr>
                </a:solidFill>
                <a:latin typeface="Calibri" pitchFamily="34" charset="0"/>
              </a:rPr>
              <a:t>Submittals:  </a:t>
            </a:r>
            <a:r>
              <a:rPr lang="en-US" sz="2200" dirty="0" smtClean="0">
                <a:solidFill>
                  <a:schemeClr val="accent2"/>
                </a:solidFill>
                <a:latin typeface="Calibri" pitchFamily="34" charset="0"/>
              </a:rPr>
              <a:t>90% </a:t>
            </a:r>
          </a:p>
          <a:p>
            <a:pPr lvl="1"/>
            <a:r>
              <a:rPr lang="en-US" sz="2200" dirty="0" smtClean="0">
                <a:solidFill>
                  <a:schemeClr val="tx1">
                    <a:lumMod val="65000"/>
                    <a:lumOff val="35000"/>
                  </a:schemeClr>
                </a:solidFill>
                <a:latin typeface="Calibri" pitchFamily="34" charset="0"/>
              </a:rPr>
              <a:t>Recycled Content:  </a:t>
            </a:r>
            <a:r>
              <a:rPr lang="en-US" sz="2200" dirty="0" smtClean="0">
                <a:solidFill>
                  <a:schemeClr val="accent2"/>
                </a:solidFill>
                <a:latin typeface="Calibri" pitchFamily="34" charset="0"/>
              </a:rPr>
              <a:t>65%</a:t>
            </a:r>
          </a:p>
          <a:p>
            <a:pPr lvl="1"/>
            <a:r>
              <a:rPr lang="en-US" sz="2200" dirty="0" smtClean="0">
                <a:solidFill>
                  <a:schemeClr val="tx1">
                    <a:lumMod val="65000"/>
                    <a:lumOff val="35000"/>
                  </a:schemeClr>
                </a:solidFill>
                <a:latin typeface="Calibri" pitchFamily="34" charset="0"/>
              </a:rPr>
              <a:t>Local Materials:  </a:t>
            </a:r>
            <a:r>
              <a:rPr lang="en-US" sz="2200" dirty="0" smtClean="0">
                <a:solidFill>
                  <a:schemeClr val="accent2"/>
                </a:solidFill>
                <a:latin typeface="Calibri" pitchFamily="34" charset="0"/>
              </a:rPr>
              <a:t>85%</a:t>
            </a:r>
          </a:p>
          <a:p>
            <a:pPr lvl="1"/>
            <a:endParaRPr lang="en-US" sz="2200" dirty="0" smtClean="0">
              <a:solidFill>
                <a:schemeClr val="accent2"/>
              </a:solidFill>
              <a:latin typeface="Calibri" pitchFamily="34" charset="0"/>
            </a:endParaRPr>
          </a:p>
          <a:p>
            <a:pPr algn="ctr"/>
            <a:r>
              <a:rPr lang="en-US" sz="1200" dirty="0" smtClean="0">
                <a:solidFill>
                  <a:schemeClr val="tx1">
                    <a:lumMod val="65000"/>
                    <a:lumOff val="35000"/>
                  </a:schemeClr>
                </a:solidFill>
                <a:latin typeface="Calibri" pitchFamily="34" charset="0"/>
              </a:rPr>
              <a:t>***Complications are from industry members who have implemented LEED for the first time.***</a:t>
            </a:r>
            <a:endParaRPr lang="en-US" sz="1200" dirty="0">
              <a:solidFill>
                <a:schemeClr val="tx1">
                  <a:lumMod val="65000"/>
                  <a:lumOff val="35000"/>
                </a:schemeClr>
              </a:solidFill>
              <a:latin typeface="Calibri" pitchFamily="34" charset="0"/>
            </a:endParaRPr>
          </a:p>
        </p:txBody>
      </p:sp>
      <p:sp>
        <p:nvSpPr>
          <p:cNvPr id="15" name="Subtitle 9"/>
          <p:cNvSpPr txBox="1">
            <a:spLocks/>
          </p:cNvSpPr>
          <p:nvPr/>
        </p:nvSpPr>
        <p:spPr>
          <a:xfrm>
            <a:off x="2362200" y="5715000"/>
            <a:ext cx="3352800" cy="350763"/>
          </a:xfrm>
          <a:prstGeom prst="rect">
            <a:avLst/>
          </a:prstGeom>
        </p:spPr>
        <p:txBody>
          <a:bodyPr vert="horz" numCol="1" anchor="ctr">
            <a:normAutofit fontScale="62500" lnSpcReduction="20000"/>
          </a:bodyPr>
          <a:lstStyle/>
          <a:p>
            <a:pPr marL="0" marR="0" lvl="0" indent="0"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1" i="0" u="none" strike="noStrike" kern="1200" cap="none" spc="0" normalizeH="0" baseline="0" noProof="0" dirty="0" smtClean="0">
                <a:ln>
                  <a:noFill/>
                </a:ln>
                <a:solidFill>
                  <a:srgbClr val="FFFFFF"/>
                </a:solidFill>
                <a:effectLst/>
                <a:uLnTx/>
                <a:uFillTx/>
                <a:latin typeface="+mn-lt"/>
                <a:ea typeface="+mn-ea"/>
                <a:cs typeface="+mn-cs"/>
              </a:rPr>
              <a:t>M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e s t o n e    B u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l d </a:t>
            </a:r>
            <a:r>
              <a:rPr kumimoji="0" lang="en-US" sz="2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2600" b="1" i="0" u="none" strike="noStrike" kern="1200" cap="none" spc="0" normalizeH="0" baseline="0" noProof="0" dirty="0" smtClean="0">
                <a:ln>
                  <a:noFill/>
                </a:ln>
                <a:solidFill>
                  <a:srgbClr val="FFFFFF"/>
                </a:solidFill>
                <a:effectLst/>
                <a:uLnTx/>
                <a:uFillTx/>
                <a:latin typeface="+mn-lt"/>
                <a:ea typeface="+mn-ea"/>
                <a:cs typeface="+mn-cs"/>
              </a:rPr>
              <a:t> n g   </a:t>
            </a:r>
            <a:r>
              <a:rPr kumimoji="0" lang="en-US" sz="2600" b="1" i="0" u="none" strike="noStrike" kern="1200" cap="none" spc="0" normalizeH="0" noProof="0" dirty="0" smtClean="0">
                <a:ln>
                  <a:noFill/>
                </a:ln>
                <a:solidFill>
                  <a:srgbClr val="FFFFFF"/>
                </a:solidFill>
                <a:effectLst/>
                <a:uLnTx/>
                <a:uFillTx/>
                <a:latin typeface="+mn-lt"/>
                <a:ea typeface="+mn-ea"/>
                <a:cs typeface="+mn-cs"/>
              </a:rPr>
              <a:t> # 4</a:t>
            </a:r>
            <a:endParaRPr kumimoji="0" lang="en-US" sz="2600" b="1" i="0" u="none" strike="noStrike" kern="1200" cap="none" spc="0" normalizeH="0" baseline="0" noProof="0" dirty="0">
              <a:ln>
                <a:noFill/>
              </a:ln>
              <a:solidFill>
                <a:srgbClr val="FFFFFF"/>
              </a:solidFill>
              <a:effectLst/>
              <a:uLnTx/>
              <a:uFillTx/>
              <a:latin typeface="+mn-lt"/>
              <a:ea typeface="+mn-ea"/>
              <a:cs typeface="+mn-cs"/>
            </a:endParaRPr>
          </a:p>
        </p:txBody>
      </p:sp>
      <p:sp>
        <p:nvSpPr>
          <p:cNvPr id="16" name="Subtitle 9"/>
          <p:cNvSpPr txBox="1">
            <a:spLocks/>
          </p:cNvSpPr>
          <p:nvPr/>
        </p:nvSpPr>
        <p:spPr>
          <a:xfrm>
            <a:off x="5791200" y="5715000"/>
            <a:ext cx="3352800" cy="350763"/>
          </a:xfrm>
          <a:prstGeom prst="rect">
            <a:avLst/>
          </a:prstGeom>
        </p:spPr>
        <p:txBody>
          <a:bodyPr vert="horz" numCol="1" anchor="ctr">
            <a:normAutofit/>
          </a:bodyPr>
          <a:lstStyle/>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1600" b="1" i="0" u="none" strike="noStrike" kern="1200" cap="none" spc="0" normalizeH="0" baseline="0" noProof="0" dirty="0" smtClean="0">
                <a:ln>
                  <a:noFill/>
                </a:ln>
                <a:solidFill>
                  <a:srgbClr val="FFFFFF"/>
                </a:solidFill>
                <a:effectLst/>
                <a:uLnTx/>
                <a:uFillTx/>
                <a:latin typeface="+mn-lt"/>
                <a:ea typeface="+mn-ea"/>
                <a:cs typeface="+mn-cs"/>
              </a:rPr>
              <a:t>K r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s t e n    M    H l o p </a:t>
            </a:r>
            <a:r>
              <a:rPr kumimoji="0" lang="en-US" sz="1600" b="1" i="0" u="none" strike="noStrike" kern="1200" cap="none" spc="0" normalizeH="0" baseline="0" noProof="0" dirty="0" err="1" smtClean="0">
                <a:ln>
                  <a:noFill/>
                </a:ln>
                <a:solidFill>
                  <a:srgbClr val="FFFFFF"/>
                </a:solidFill>
                <a:effectLst/>
                <a:uLnTx/>
                <a:uFillTx/>
                <a:latin typeface="+mn-lt"/>
                <a:ea typeface="+mn-ea"/>
                <a:cs typeface="+mn-cs"/>
              </a:rPr>
              <a:t>i</a:t>
            </a:r>
            <a:r>
              <a:rPr kumimoji="0" lang="en-US" sz="1600" b="1" i="0" u="none" strike="noStrike" kern="1200" cap="none" spc="0" normalizeH="0" baseline="0" noProof="0" dirty="0" smtClean="0">
                <a:ln>
                  <a:noFill/>
                </a:ln>
                <a:solidFill>
                  <a:srgbClr val="FFFFFF"/>
                </a:solidFill>
                <a:effectLst/>
                <a:uLnTx/>
                <a:uFillTx/>
                <a:latin typeface="+mn-lt"/>
                <a:ea typeface="+mn-ea"/>
                <a:cs typeface="+mn-cs"/>
              </a:rPr>
              <a:t> c k</a:t>
            </a:r>
            <a:endParaRPr kumimoji="0" lang="en-US" sz="1600" b="1" i="0" u="none" strike="noStrike" kern="1200" cap="none" spc="0" normalizeH="0" baseline="0" noProof="0" dirty="0">
              <a:ln>
                <a:noFill/>
              </a:ln>
              <a:solidFill>
                <a:srgbClr val="FFFFFF"/>
              </a:solidFill>
              <a:effectLst/>
              <a:uLnTx/>
              <a:uFillTx/>
              <a:latin typeface="+mn-lt"/>
              <a:ea typeface="+mn-ea"/>
              <a:cs typeface="+mn-cs"/>
            </a:endParaRPr>
          </a:p>
        </p:txBody>
      </p:sp>
      <p:cxnSp>
        <p:nvCxnSpPr>
          <p:cNvPr id="20" name="Straight Connector 19"/>
          <p:cNvCxnSpPr/>
          <p:nvPr/>
        </p:nvCxnSpPr>
        <p:spPr>
          <a:xfrm rot="10800000">
            <a:off x="3695700" y="1066802"/>
            <a:ext cx="3390904" cy="1588"/>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2"/>
          </p:cNvCxnSpPr>
          <p:nvPr/>
        </p:nvCxnSpPr>
        <p:spPr>
          <a:xfrm rot="5400000" flipH="1">
            <a:off x="1847056" y="-705643"/>
            <a:ext cx="1589" cy="36957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8"/>
          <p:cNvSpPr txBox="1">
            <a:spLocks/>
          </p:cNvSpPr>
          <p:nvPr/>
        </p:nvSpPr>
        <p:spPr>
          <a:xfrm>
            <a:off x="304800" y="990600"/>
            <a:ext cx="6781800" cy="381000"/>
          </a:xfrm>
          <a:prstGeom prst="rect">
            <a:avLst/>
          </a:prstGeom>
        </p:spPr>
        <p:txBody>
          <a:bodyPr vert="horz"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all" spc="0" normalizeH="0" baseline="0" noProof="0" dirty="0" smtClean="0">
                <a:ln>
                  <a:noFill/>
                </a:ln>
                <a:solidFill>
                  <a:schemeClr val="tx2"/>
                </a:solidFill>
                <a:effectLst/>
                <a:uLnTx/>
                <a:uFillTx/>
                <a:latin typeface="Calibri" pitchFamily="34" charset="0"/>
                <a:ea typeface="+mj-ea"/>
                <a:cs typeface="+mj-cs"/>
              </a:rPr>
              <a:t>LEED Guide for trade Contractors</a:t>
            </a:r>
            <a:endParaRPr kumimoji="0" lang="en-US" sz="1600" b="0" i="0" u="none" strike="noStrike" kern="1200" cap="all" spc="0" normalizeH="0" baseline="0" noProof="0" dirty="0">
              <a:ln>
                <a:noFill/>
              </a:ln>
              <a:solidFill>
                <a:schemeClr val="tx2"/>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Theis Website 2">
      <a:dk1>
        <a:sysClr val="windowText" lastClr="000000"/>
      </a:dk1>
      <a:lt1>
        <a:srgbClr val="E0CAA2"/>
      </a:lt1>
      <a:dk2>
        <a:srgbClr val="595959"/>
      </a:dk2>
      <a:lt2>
        <a:srgbClr val="ECDFC7"/>
      </a:lt2>
      <a:accent1>
        <a:srgbClr val="7BA79D"/>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5196</TotalTime>
  <Words>3892</Words>
  <Application>Microsoft Office PowerPoint</Application>
  <PresentationFormat>On-screen Show (4:3)</PresentationFormat>
  <Paragraphs>822</Paragraphs>
  <Slides>35</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Median</vt:lpstr>
      <vt:lpstr>AutoCAD Drawing</vt:lpstr>
      <vt:lpstr>M I l e s t o n e    B u I l d I n g    # 4</vt:lpstr>
      <vt:lpstr>O v e r v I e w</vt:lpstr>
      <vt:lpstr>I n t r o d u c t I o n</vt:lpstr>
      <vt:lpstr>I n t r o d u c t I o n</vt:lpstr>
      <vt:lpstr>I n t r o d u c t I o n</vt:lpstr>
      <vt:lpstr>R e s e a r c h</vt:lpstr>
      <vt:lpstr>R e s e a r c h</vt:lpstr>
      <vt:lpstr>R e s e a r c h</vt:lpstr>
      <vt:lpstr>R e s e a r c h</vt:lpstr>
      <vt:lpstr>R e s e a r c h</vt:lpstr>
      <vt:lpstr>R e s e a r c h</vt:lpstr>
      <vt:lpstr>R e s e a r c h</vt:lpstr>
      <vt:lpstr>R e s e a r c h</vt:lpstr>
      <vt:lpstr>R e s e a r c h</vt:lpstr>
      <vt:lpstr>R e s e a r c h</vt:lpstr>
      <vt:lpstr>A r c h I t e c t u r e</vt:lpstr>
      <vt:lpstr>A r c h I t e c t u r e</vt:lpstr>
      <vt:lpstr>A r c h I t e c t u r e</vt:lpstr>
      <vt:lpstr>A r c h I t e c t u r e</vt:lpstr>
      <vt:lpstr>A r c h I t e c t u r e</vt:lpstr>
      <vt:lpstr>A r c h I t e c t u r e</vt:lpstr>
      <vt:lpstr>A r c h I t e c t u r e</vt:lpstr>
      <vt:lpstr>A r c h I t e c t u r e</vt:lpstr>
      <vt:lpstr>S t u r c t u r a l</vt:lpstr>
      <vt:lpstr>S t u r c t u r a l</vt:lpstr>
      <vt:lpstr>S t u r c t u r a l</vt:lpstr>
      <vt:lpstr>S t u r c t u r a l</vt:lpstr>
      <vt:lpstr>S t u r c t u r a l</vt:lpstr>
      <vt:lpstr>S t u r c t u r a l</vt:lpstr>
      <vt:lpstr>S t u r c t u r a l</vt:lpstr>
      <vt:lpstr>S t u r c t u r a l</vt:lpstr>
      <vt:lpstr>S t u r c t u r a l</vt:lpstr>
      <vt:lpstr>S t u r c t u r a l</vt:lpstr>
      <vt:lpstr>A c k n o w l e d g e m e n t s</vt:lpstr>
      <vt:lpstr>M I l e s t o n e    B u I l d I n g    # 4</vt:lpstr>
    </vt:vector>
  </TitlesOfParts>
  <Company>PSUAE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kmh326</dc:creator>
  <cp:lastModifiedBy>Kristen Hlopick</cp:lastModifiedBy>
  <cp:revision>65</cp:revision>
  <dcterms:created xsi:type="dcterms:W3CDTF">2008-03-24T16:16:45Z</dcterms:created>
  <dcterms:modified xsi:type="dcterms:W3CDTF">2008-04-15T15:02:09Z</dcterms:modified>
</cp:coreProperties>
</file>